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22"/>
  </p:notesMasterIdLst>
  <p:sldIdLst>
    <p:sldId id="256" r:id="rId2"/>
    <p:sldId id="292" r:id="rId3"/>
    <p:sldId id="273" r:id="rId4"/>
    <p:sldId id="293" r:id="rId5"/>
    <p:sldId id="294" r:id="rId6"/>
    <p:sldId id="295" r:id="rId7"/>
    <p:sldId id="297" r:id="rId8"/>
    <p:sldId id="296" r:id="rId9"/>
    <p:sldId id="299" r:id="rId10"/>
    <p:sldId id="300" r:id="rId11"/>
    <p:sldId id="308" r:id="rId12"/>
    <p:sldId id="305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한컴 고딕" panose="02000500000000000000" pitchFamily="2" charset="-127"/>
      <p:regular r:id="rId27"/>
      <p:bold r:id="rId28"/>
    </p:embeddedFont>
    <p:embeddedFont>
      <p:font typeface="Abadi" panose="020B0604020104020204" pitchFamily="34" charset="0"/>
      <p:regular r:id="rId2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D3D3D3"/>
    <a:srgbClr val="C0C0C0"/>
    <a:srgbClr val="000000"/>
    <a:srgbClr val="F57C00"/>
    <a:srgbClr val="313335"/>
    <a:srgbClr val="FF5722"/>
    <a:srgbClr val="FF9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1920" y="174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50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0E96D-3CC2-45DA-ADF7-04C8EFC908AF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54A7-AEEC-4BFC-8A51-EE078F45D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78FA1-70E2-4F31-A4F2-3E762054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2FE0D-2BAE-4B02-9058-87E4B5EE0B3D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19446-1457-45ED-9A37-7C1A20BE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57A94-BCAD-4CD4-9D13-661DE6DA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B7F6E-56A1-460F-A3B9-4560643207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0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1C8FE-3D53-4657-8B93-BD78C338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7AE1-449D-40F8-9C70-6988E8B902CF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5271-9F23-4B77-ADAA-7D2E042B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F0CD2-3001-4E7E-AA80-058C44C0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D1620-0396-472C-A805-9228D8815C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22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6F571-962C-4EFF-8731-72D7E5FD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EA567-39DD-4F67-9454-4C614484C127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C1708-A2AF-49D2-AEF2-F61DFAE7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DF34F-6F58-41D7-986F-E1D306D1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C03C7-A029-4562-96B7-74CA849911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2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7640C-DA87-407E-9388-68D98B1E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3AD50-FAAA-4672-A64A-74834062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8C9B22-5177-46FA-A1C5-EFFB997B9945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0863E8-30A7-4242-94C1-AE7BFCD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2EC50-00BA-4752-B499-9C0E1182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874155-3AC7-4833-AFCF-A19335BDDA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8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5EF8A-4AC7-4CE5-9631-1263FB29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6BC97-13C1-4FF4-B8EA-C21E6F68C873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6EDA2-09F4-49C4-915A-4EE61EFF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D083D-3798-4C50-9E47-2C1785BA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0F154-84C7-48A5-A9FE-763B23623F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3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C7340-28F3-46D9-87BD-892BD0F9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D0D35-C4E7-4DC8-A7FF-EFF5642816EE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BB0A4-AE48-4DCE-B922-4F4F2DEC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D2A22-1B13-43AB-B33D-3FCFF643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ECE26-B127-4BAE-AD79-12374ED26D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3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5A95E0F-7991-46FB-A887-FB9894A5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08E51-812D-4112-B2EF-7E3D5A1DEAE9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CC8DDB2-C657-4908-A68F-2B584A5B1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44C1F55-2A47-40B5-9DEC-A8DDCD93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D9A08-F4C6-460E-B6FB-250D39E9904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1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3B6C6B89-769F-44F9-AD11-4BEE9199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5D8A1-33E1-486A-A13A-87A3ECB40780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204FEE1-1F85-4D16-9F27-9A7CE1BA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BDFC9C7-26FB-49EB-9096-913651A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C44DC-3FC6-448A-A77D-645ED0E3FB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0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0F408249-97CB-4EC4-87C5-12A9CC05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669ED-77D8-40E0-8233-96347D660B89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4C429FBC-90E8-4062-B20B-E75D004D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7994C3A5-C90E-4061-B03E-3F9828DC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850D5-51B0-4417-A659-76DAA4AC00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D4CAFAB6-CC2F-40D5-BF1B-79FF16FD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CDB76-212A-45A5-BB97-69A6BF913A98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A441FF79-530E-43FF-916C-478F9BB2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4703D29-3AC4-4E17-AEAF-82FE605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C4E22-CAA4-4EEC-B628-22B4DF4A985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2E2DA1B5-5B33-40EE-BEBF-07DA5B2E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7F54E-3A97-420C-8377-5307CC397694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FCE9FBB-B037-43EF-8B8B-73A248BA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6251F3F-FE9E-41EB-9198-C6FF213D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901C4-8C4A-4E5F-A8A3-59271FF8D4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1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637FF8B-476B-449C-B763-EEA575FE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F072B-A243-4CAD-BFB3-C5FF3E8FCC0F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611009A-1C38-465D-A1E9-182ECF54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0840F49-6DA0-4738-A4E2-52980CD3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02D6A-DF6D-4B2B-815F-B13C15C21A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6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909C3ACB-7E21-466C-8DAC-0EED0F676E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CA3BDE54-87A2-40E8-93B4-E6AFF07BCB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66382-A0A7-4C16-9F33-F4D8C1550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81A214-3E35-4A56-AD10-AE3D32777005}" type="datetimeFigureOut">
              <a:rPr lang="ko-KR" altLang="en-US"/>
              <a:pPr>
                <a:defRPr/>
              </a:pPr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83F15-7FA8-4ACA-9513-840BCCEA7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502EE-BE63-451C-AA23-F52E76CE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6AA129D-5E6A-4E53-B9D8-4CD29AC4D40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-bridge-etner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jpe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mptech/glide" TargetMode="Externa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hyperlink" Target="https://nodejs.org/api/fs.html" TargetMode="External"/><Relationship Id="rId3" Type="http://schemas.openxmlformats.org/officeDocument/2006/relationships/image" Target="../media/image15.png"/><Relationship Id="rId21" Type="http://schemas.openxmlformats.org/officeDocument/2006/relationships/hyperlink" Target="https://www.npmjs.com/package/mysql" TargetMode="External"/><Relationship Id="rId7" Type="http://schemas.openxmlformats.org/officeDocument/2006/relationships/hyperlink" Target="https://github.com/2hamed/ProgressCircula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hyperlink" Target="https://momentjs.com/timezone/docs/" TargetMode="Externa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20" Type="http://schemas.openxmlformats.org/officeDocument/2006/relationships/hyperlink" Target="https://jwt.io/" TargetMode="Externa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ay-Goo/RangeSeekBar" TargetMode="External"/><Relationship Id="rId11" Type="http://schemas.openxmlformats.org/officeDocument/2006/relationships/hyperlink" Target="https://cloud.google.com/maps-platform/?hl=ko&amp;utm_source=google&amp;utm_medium=cpc&amp;utm_campaign=FY18-Q2-global-demandgen-paidsearchonnetworkhouseads-cs-maps_contactsal_saf&amp;utm_content=text-ad-none-none-DEV_c-CRE_267279820467-ADGP_Hybrid+%7C+AW+SEM+%7C+BKWS+~+%5BMV%5D+%7C+KR+%7C+KO+%7C+BK+%7C+BMM+%7C+Google+Maps+Product+Features-KWID_43700014353439436-kwd-27926844844-userloc_1030723&amp;utm_term=KW_%2Bgoogle%20%2Bmap%20%2Bapi-ST_%2Bgoogle+%2Bmap+%2Bapi&amp;gclid=EAIaIQobChMItauVnPDe6gIVxlVgCh15vA-DEAAYASAAEgK6xvD_BwE" TargetMode="External"/><Relationship Id="rId24" Type="http://schemas.openxmlformats.org/officeDocument/2006/relationships/hyperlink" Target="https://www.npmjs.com/package/limiter" TargetMode="External"/><Relationship Id="rId5" Type="http://schemas.openxmlformats.org/officeDocument/2006/relationships/hyperlink" Target="https://square.github.io/retrofit/" TargetMode="External"/><Relationship Id="rId15" Type="http://schemas.openxmlformats.org/officeDocument/2006/relationships/image" Target="../media/image20.png"/><Relationship Id="rId23" Type="http://schemas.openxmlformats.org/officeDocument/2006/relationships/hyperlink" Target="https://momentjs.com/docs/" TargetMode="External"/><Relationship Id="rId28" Type="http://schemas.openxmlformats.org/officeDocument/2006/relationships/image" Target="../media/image24.png"/><Relationship Id="rId10" Type="http://schemas.openxmlformats.org/officeDocument/2006/relationships/hyperlink" Target="https://github.com/gzu-liyujiang/AndroidPicker" TargetMode="External"/><Relationship Id="rId19" Type="http://schemas.openxmlformats.org/officeDocument/2006/relationships/hyperlink" Target="https://expressjs.com/ko/" TargetMode="External"/><Relationship Id="rId31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hyperlink" Target="https://github.com/google/gson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nodejs.org/api/crypto.html" TargetMode="External"/><Relationship Id="rId27" Type="http://schemas.openxmlformats.org/officeDocument/2006/relationships/hyperlink" Target="https://www.npmjs.com/package/ejs" TargetMode="External"/><Relationship Id="rId3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-bridge-etners" TargetMode="External"/><Relationship Id="rId2" Type="http://schemas.openxmlformats.org/officeDocument/2006/relationships/hyperlink" Target="https://github.com/g-bridge-etners/docs/issues/15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1B1">
            <a:alpha val="8478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9309222E-C535-4234-B49F-C99CBBFB9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284790"/>
              </p:ext>
            </p:extLst>
          </p:nvPr>
        </p:nvGraphicFramePr>
        <p:xfrm>
          <a:off x="0" y="-2"/>
          <a:ext cx="12192000" cy="686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Image" r:id="rId3" imgW="16253640" imgH="9155520" progId="Photoshop.Image.19">
                  <p:embed/>
                </p:oleObj>
              </mc:Choice>
              <mc:Fallback>
                <p:oleObj name="Image" r:id="rId3" imgW="16253640" imgH="915552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2"/>
                        <a:ext cx="12192000" cy="6869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"/>
          <p:cNvSpPr txBox="1">
            <a:spLocks/>
          </p:cNvSpPr>
          <p:nvPr/>
        </p:nvSpPr>
        <p:spPr bwMode="auto">
          <a:xfrm>
            <a:off x="912993" y="4451978"/>
            <a:ext cx="4384771" cy="769441"/>
          </a:xfrm>
          <a:prstGeom prst="rect">
            <a:avLst/>
          </a:prstGeom>
          <a:noFill/>
          <a:ln w="0">
            <a:noFill/>
            <a:prstDash/>
          </a:ln>
          <a:effectLst/>
        </p:spPr>
        <p:txBody>
          <a:bodyPr vert="horz" wrap="square" lIns="91440" tIns="45720" rIns="91440" bIns="45720" numCol="1" anchor="t">
            <a:spAutoFit/>
            <a:scene3d>
              <a:camera prst="obliqueBottomLeft"/>
              <a:lightRig rig="threePt" dir="t"/>
            </a:scene3d>
            <a:sp3d extrusionH="12700"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 err="1">
                <a:solidFill>
                  <a:srgbClr val="FE6C2D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근태관리</a:t>
            </a:r>
            <a:r>
              <a:rPr lang="en-US" altLang="ko-KR" sz="4400" b="1" strike="noStrike" cap="none" dirty="0">
                <a:solidFill>
                  <a:srgbClr val="FE6C2D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 </a:t>
            </a:r>
            <a:r>
              <a:rPr lang="en-US" altLang="ko-KR" sz="4400" b="1" strike="noStrike" cap="none" dirty="0" err="1">
                <a:solidFill>
                  <a:srgbClr val="FE6C2D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솔루션</a:t>
            </a:r>
            <a:endParaRPr lang="en-US" altLang="ko-KR" sz="4400" b="1" strike="noStrike" cap="none" dirty="0">
              <a:solidFill>
                <a:srgbClr val="FE6C2D"/>
              </a:solidFill>
              <a:effectLst>
                <a:outerShdw blurRad="50800" dist="38100" dir="10800000" algn="r" rotWithShape="0">
                  <a:prstClr val="black">
                    <a:alpha val="20000"/>
                  </a:prst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4524AD9-D067-4581-8AF8-1A6EF2CEFB57}"/>
              </a:ext>
            </a:extLst>
          </p:cNvPr>
          <p:cNvSpPr txBox="1">
            <a:spLocks/>
          </p:cNvSpPr>
          <p:nvPr/>
        </p:nvSpPr>
        <p:spPr bwMode="auto">
          <a:xfrm>
            <a:off x="103314" y="5717716"/>
            <a:ext cx="7166166" cy="30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201739413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김태호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,  201533878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천재웅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,  </a:t>
            </a:r>
            <a:r>
              <a:rPr lang="en-US" altLang="ko-KR" sz="1400" b="1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201636082 </a:t>
            </a:r>
            <a:r>
              <a:rPr lang="en-US" altLang="ko-KR" sz="1400" b="1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최다빈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,  201433894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정영훈</a:t>
            </a:r>
            <a:endParaRPr lang="ko-KR" altLang="en-US" sz="1400" b="1" strike="noStrike" cap="none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10800000" algn="r" rotWithShape="0">
                  <a:prstClr val="black">
                    <a:alpha val="20000"/>
                  </a:prstClr>
                </a:outerShdw>
              </a:effectLst>
              <a:ea typeface="맑은 고딕" panose="020B0503020000020004" pitchFamily="50" charset="-127"/>
            </a:endParaRPr>
          </a:p>
        </p:txBody>
      </p:sp>
      <p:grpSp>
        <p:nvGrpSpPr>
          <p:cNvPr id="18" name="그룹 73">
            <a:extLst>
              <a:ext uri="{FF2B5EF4-FFF2-40B4-BE49-F238E27FC236}">
                <a16:creationId xmlns:a16="http://schemas.microsoft.com/office/drawing/2014/main" id="{85862D96-44CA-4B0C-A8A1-C250552AC68C}"/>
              </a:ext>
            </a:extLst>
          </p:cNvPr>
          <p:cNvGrpSpPr>
            <a:grpSpLocks/>
          </p:cNvGrpSpPr>
          <p:nvPr/>
        </p:nvGrpSpPr>
        <p:grpSpPr bwMode="auto">
          <a:xfrm>
            <a:off x="2855070" y="3728745"/>
            <a:ext cx="268970" cy="291420"/>
            <a:chOff x="5888355" y="3429000"/>
            <a:chExt cx="403225" cy="436880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EFFCB4-61E1-448C-87F5-BEB50D0473DA}"/>
                </a:ext>
              </a:extLst>
            </p:cNvPr>
            <p:cNvCxnSpPr/>
            <p:nvPr/>
          </p:nvCxnSpPr>
          <p:spPr>
            <a:xfrm>
              <a:off x="5888355" y="3429000"/>
              <a:ext cx="403225" cy="4368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04403CE-123C-41A3-A463-5DCD5C6C8BDE}"/>
                </a:ext>
              </a:extLst>
            </p:cNvPr>
            <p:cNvCxnSpPr/>
            <p:nvPr/>
          </p:nvCxnSpPr>
          <p:spPr>
            <a:xfrm flipH="1">
              <a:off x="5888355" y="3429000"/>
              <a:ext cx="403225" cy="43688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19180E-91E6-40F2-9719-23AAC040A4A4}"/>
              </a:ext>
            </a:extLst>
          </p:cNvPr>
          <p:cNvSpPr/>
          <p:nvPr/>
        </p:nvSpPr>
        <p:spPr>
          <a:xfrm>
            <a:off x="723001" y="5170289"/>
            <a:ext cx="4987263" cy="369332"/>
          </a:xfrm>
          <a:prstGeom prst="rect">
            <a:avLst/>
          </a:prstGeom>
        </p:spPr>
        <p:txBody>
          <a:bodyPr wrap="none">
            <a:spAutoFit/>
            <a:scene3d>
              <a:camera prst="obliqueBottomLeft"/>
              <a:lightRig rig="threePt" dir="t"/>
            </a:scene3d>
            <a:flatTx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FAA57A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GPS, WIFI</a:t>
            </a:r>
            <a:r>
              <a:rPr lang="ko-KR" altLang="en-US" b="1" dirty="0">
                <a:solidFill>
                  <a:srgbClr val="FAA57A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를 이용한 출퇴근 기능과 관리 기능</a:t>
            </a:r>
            <a:r>
              <a:rPr lang="en-US" altLang="ko-KR" b="1" dirty="0">
                <a:solidFill>
                  <a:srgbClr val="FAA57A"/>
                </a:solidFill>
                <a:effectLst>
                  <a:outerShdw blurRad="50800" dist="38100" dir="10800000" algn="r" rotWithShape="0">
                    <a:prstClr val="black">
                      <a:alpha val="20000"/>
                    </a:prstClr>
                  </a:outerShdw>
                </a:effectLst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BFA8B9-D38C-4052-9334-C336BCDB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2" y="3593008"/>
            <a:ext cx="1576106" cy="56289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spPr>
      </p:pic>
      <p:pic>
        <p:nvPicPr>
          <p:cNvPr id="1034" name="Picture 10" descr="티인프라 &gt; 채용정보 &gt; 이트너스(주) 통신 영업 정규직 채용">
            <a:extLst>
              <a:ext uri="{FF2B5EF4-FFF2-40B4-BE49-F238E27FC236}">
                <a16:creationId xmlns:a16="http://schemas.microsoft.com/office/drawing/2014/main" id="{807E0E43-35A1-4289-BA59-2BA8C03A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72" y="3637733"/>
            <a:ext cx="1576106" cy="43276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F3303C-3340-457C-B5C9-E6E26123E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881" y="725424"/>
            <a:ext cx="2852928" cy="602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B1ACAE-C208-4089-B78E-990E9EAAE0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09" y="725424"/>
            <a:ext cx="2852928" cy="602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4AD35-A7C2-4B98-A66F-D24FFBCD28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19" y="725423"/>
            <a:ext cx="2852928" cy="6022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7C0F35-CF21-4301-8141-31E71F80841B}"/>
              </a:ext>
            </a:extLst>
          </p:cNvPr>
          <p:cNvSpPr txBox="1"/>
          <p:nvPr/>
        </p:nvSpPr>
        <p:spPr>
          <a:xfrm>
            <a:off x="3016311" y="179589"/>
            <a:ext cx="2908168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앱 관리자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– </a:t>
            </a:r>
            <a:r>
              <a:rPr lang="ko-KR" altLang="en-US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사원별</a:t>
            </a: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근태 관리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29B5CA-F1F4-4FD6-B3A8-DFB02131DA31}"/>
              </a:ext>
            </a:extLst>
          </p:cNvPr>
          <p:cNvCxnSpPr>
            <a:cxnSpLocks/>
          </p:cNvCxnSpPr>
          <p:nvPr/>
        </p:nvCxnSpPr>
        <p:spPr bwMode="auto">
          <a:xfrm>
            <a:off x="2617950" y="545195"/>
            <a:ext cx="3654834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942D03-399F-482A-9517-85C22A5245C9}"/>
              </a:ext>
            </a:extLst>
          </p:cNvPr>
          <p:cNvSpPr/>
          <p:nvPr/>
        </p:nvSpPr>
        <p:spPr bwMode="auto">
          <a:xfrm>
            <a:off x="6325308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9F0F62-2635-4BD9-9C2F-164B6A990065}"/>
              </a:ext>
            </a:extLst>
          </p:cNvPr>
          <p:cNvSpPr/>
          <p:nvPr/>
        </p:nvSpPr>
        <p:spPr bwMode="auto">
          <a:xfrm>
            <a:off x="2489445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9F5B8-C2E3-4E0B-93D2-536FDC7FAB2B}"/>
              </a:ext>
            </a:extLst>
          </p:cNvPr>
          <p:cNvSpPr txBox="1"/>
          <p:nvPr/>
        </p:nvSpPr>
        <p:spPr>
          <a:xfrm>
            <a:off x="9127882" y="179589"/>
            <a:ext cx="2908168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앱 관리자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출퇴근</a:t>
            </a: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위치 등록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58633CB-9266-4025-A711-6AA5D7D60D39}"/>
              </a:ext>
            </a:extLst>
          </p:cNvPr>
          <p:cNvCxnSpPr>
            <a:cxnSpLocks/>
          </p:cNvCxnSpPr>
          <p:nvPr/>
        </p:nvCxnSpPr>
        <p:spPr bwMode="auto">
          <a:xfrm>
            <a:off x="9127882" y="545195"/>
            <a:ext cx="2908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27C564-94DF-48BA-AB43-E9C3AA315436}"/>
              </a:ext>
            </a:extLst>
          </p:cNvPr>
          <p:cNvSpPr/>
          <p:nvPr/>
        </p:nvSpPr>
        <p:spPr bwMode="auto">
          <a:xfrm>
            <a:off x="12061470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ED7D9-750F-4096-A976-0A67FAFCACF0}"/>
              </a:ext>
            </a:extLst>
          </p:cNvPr>
          <p:cNvSpPr/>
          <p:nvPr/>
        </p:nvSpPr>
        <p:spPr bwMode="auto">
          <a:xfrm>
            <a:off x="9004975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558C0-0BD5-4CFF-BA4B-9B0FB59B7E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5" y="725422"/>
            <a:ext cx="2852928" cy="6022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7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530770-FE82-4EF7-BB08-A4DBA96FD99E}"/>
              </a:ext>
            </a:extLst>
          </p:cNvPr>
          <p:cNvGrpSpPr/>
          <p:nvPr/>
        </p:nvGrpSpPr>
        <p:grpSpPr>
          <a:xfrm>
            <a:off x="1039727" y="1317744"/>
            <a:ext cx="3993386" cy="4824910"/>
            <a:chOff x="755635" y="1304888"/>
            <a:chExt cx="3993386" cy="4824910"/>
          </a:xfrm>
        </p:grpSpPr>
        <p:pic>
          <p:nvPicPr>
            <p:cNvPr id="8" name="그래픽 7" descr="폴더">
              <a:extLst>
                <a:ext uri="{FF2B5EF4-FFF2-40B4-BE49-F238E27FC236}">
                  <a16:creationId xmlns:a16="http://schemas.microsoft.com/office/drawing/2014/main" id="{C9F4723E-6ED9-49BE-9EB2-7AD7B6F7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0147" y="1317472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폴더">
              <a:extLst>
                <a:ext uri="{FF2B5EF4-FFF2-40B4-BE49-F238E27FC236}">
                  <a16:creationId xmlns:a16="http://schemas.microsoft.com/office/drawing/2014/main" id="{6A2ACA55-49DE-45AF-8884-A3CEFDD7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0147" y="3133634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폴더">
              <a:extLst>
                <a:ext uri="{FF2B5EF4-FFF2-40B4-BE49-F238E27FC236}">
                  <a16:creationId xmlns:a16="http://schemas.microsoft.com/office/drawing/2014/main" id="{09BC0037-9D2F-428B-8283-FC0DDBFF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0147" y="221928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2F635-7784-4B24-94F8-AE0334FCC5EE}"/>
                </a:ext>
              </a:extLst>
            </p:cNvPr>
            <p:cNvSpPr txBox="1"/>
            <p:nvPr/>
          </p:nvSpPr>
          <p:spPr>
            <a:xfrm>
              <a:off x="1754547" y="1485034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3FB91-32C1-4A69-BD8A-1C470BFB6FEA}"/>
                </a:ext>
              </a:extLst>
            </p:cNvPr>
            <p:cNvSpPr txBox="1"/>
            <p:nvPr/>
          </p:nvSpPr>
          <p:spPr>
            <a:xfrm>
              <a:off x="1754547" y="3292660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ea typeface="맑은 고딕" panose="020B0503020000020004" pitchFamily="50" charset="-127"/>
                </a:rPr>
                <a:t>ui</a:t>
              </a:r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9A6D90-7F51-4EE4-851A-3EF0C52C628E}"/>
                </a:ext>
              </a:extLst>
            </p:cNvPr>
            <p:cNvSpPr txBox="1"/>
            <p:nvPr/>
          </p:nvSpPr>
          <p:spPr>
            <a:xfrm>
              <a:off x="1754547" y="2414654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ea typeface="맑은 고딕" panose="020B0503020000020004" pitchFamily="50" charset="-127"/>
                </a:rPr>
                <a:t>util</a:t>
              </a:r>
              <a:endParaRPr lang="ko-KR" altLang="en-US" dirty="0">
                <a:ea typeface="맑은 고딕" panose="020B0503020000020004" pitchFamily="50" charset="-127"/>
              </a:endParaRPr>
            </a:p>
          </p:txBody>
        </p:sp>
        <p:pic>
          <p:nvPicPr>
            <p:cNvPr id="20" name="그래픽 19" descr="폴더">
              <a:extLst>
                <a:ext uri="{FF2B5EF4-FFF2-40B4-BE49-F238E27FC236}">
                  <a16:creationId xmlns:a16="http://schemas.microsoft.com/office/drawing/2014/main" id="{CC1328BA-F6D3-4247-938D-AAB5919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30456" y="4060564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5AE31D-90D6-46D3-B979-56007C338A17}"/>
                </a:ext>
              </a:extLst>
            </p:cNvPr>
            <p:cNvSpPr txBox="1"/>
            <p:nvPr/>
          </p:nvSpPr>
          <p:spPr>
            <a:xfrm>
              <a:off x="2344856" y="419272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맑은 고딕" panose="020B0503020000020004" pitchFamily="50" charset="-127"/>
                </a:rPr>
                <a:t>main</a:t>
              </a:r>
              <a:endParaRPr lang="ko-KR" altLang="en-US" dirty="0">
                <a:ea typeface="맑은 고딕" panose="020B0503020000020004" pitchFamily="50" charset="-127"/>
              </a:endParaRPr>
            </a:p>
          </p:txBody>
        </p:sp>
        <p:pic>
          <p:nvPicPr>
            <p:cNvPr id="22" name="그래픽 21" descr="폴더">
              <a:extLst>
                <a:ext uri="{FF2B5EF4-FFF2-40B4-BE49-F238E27FC236}">
                  <a16:creationId xmlns:a16="http://schemas.microsoft.com/office/drawing/2014/main" id="{228EE555-664C-4B69-8436-920CA30D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30456" y="4887095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13080D-FE6A-4A67-829E-10853F363E42}"/>
                </a:ext>
              </a:extLst>
            </p:cNvPr>
            <p:cNvSpPr txBox="1"/>
            <p:nvPr/>
          </p:nvSpPr>
          <p:spPr>
            <a:xfrm>
              <a:off x="2344856" y="5165921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맑은 고딕" panose="020B0503020000020004" pitchFamily="50" charset="-127"/>
                </a:rPr>
                <a:t>login</a:t>
              </a:r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CCD835-3B94-4551-9DE3-81CCC2614B27}"/>
                </a:ext>
              </a:extLst>
            </p:cNvPr>
            <p:cNvSpPr txBox="1"/>
            <p:nvPr/>
          </p:nvSpPr>
          <p:spPr>
            <a:xfrm>
              <a:off x="2102694" y="5752131"/>
              <a:ext cx="646331" cy="37766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000" dirty="0">
                  <a:ea typeface="맑은 고딕" panose="020B0503020000020004" pitchFamily="50" charset="-127"/>
                </a:rPr>
                <a:t>…</a:t>
              </a:r>
              <a:endParaRPr lang="ko-KR" altLang="en-US" sz="3000" dirty="0">
                <a:ea typeface="맑은 고딕" panose="020B0503020000020004" pitchFamily="50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06BA0424-4544-481D-9554-DEC96AD00F13}"/>
                </a:ext>
              </a:extLst>
            </p:cNvPr>
            <p:cNvCxnSpPr>
              <a:stCxn id="16" idx="2"/>
              <a:endCxn id="20" idx="1"/>
            </p:cNvCxnSpPr>
            <p:nvPr/>
          </p:nvCxnSpPr>
          <p:spPr>
            <a:xfrm rot="16200000" flipH="1">
              <a:off x="1129036" y="4216344"/>
              <a:ext cx="469730" cy="133109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9BB210A9-A512-4CC8-90C3-419CE8F9783F}"/>
                </a:ext>
              </a:extLst>
            </p:cNvPr>
            <p:cNvCxnSpPr>
              <a:stCxn id="16" idx="2"/>
              <a:endCxn id="22" idx="1"/>
            </p:cNvCxnSpPr>
            <p:nvPr/>
          </p:nvCxnSpPr>
          <p:spPr>
            <a:xfrm rot="16200000" flipH="1">
              <a:off x="715771" y="4629609"/>
              <a:ext cx="1296261" cy="133109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61672936-32A2-40B0-A942-20AF1ACF9A0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16200000" flipH="1">
              <a:off x="562999" y="1497524"/>
              <a:ext cx="469784" cy="84512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01D22F2E-CB38-4BAF-B5DE-AF3E73D7EF07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16200000" flipH="1">
              <a:off x="112091" y="1948432"/>
              <a:ext cx="1371600" cy="84512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19A3DD65-B5C1-4EE9-9469-19609CCDF40A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rot="16200000" flipH="1">
              <a:off x="-345082" y="2405605"/>
              <a:ext cx="2285946" cy="84512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23C83C-F32F-46FA-8B01-C6FD9E923F57}"/>
                </a:ext>
              </a:extLst>
            </p:cNvPr>
            <p:cNvSpPr txBox="1"/>
            <p:nvPr/>
          </p:nvSpPr>
          <p:spPr>
            <a:xfrm>
              <a:off x="1754547" y="1811129"/>
              <a:ext cx="2502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ea typeface="맑은 고딕" panose="020B0503020000020004" pitchFamily="50" charset="-127"/>
                </a:rPr>
                <a:t>앱 전역에서 사용될 데이터클래스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6B43EB-C730-4BB2-83E2-CBACCD7DD070}"/>
                </a:ext>
              </a:extLst>
            </p:cNvPr>
            <p:cNvSpPr txBox="1"/>
            <p:nvPr/>
          </p:nvSpPr>
          <p:spPr>
            <a:xfrm>
              <a:off x="1754547" y="2707595"/>
              <a:ext cx="2994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ea typeface="맑은 고딕" panose="020B0503020000020004" pitchFamily="50" charset="-127"/>
                </a:rPr>
                <a:t>Retrofit, GPS/</a:t>
              </a:r>
              <a:r>
                <a:rPr lang="en-US" altLang="ko-KR" sz="1200" dirty="0" err="1">
                  <a:ea typeface="맑은 고딕" panose="020B0503020000020004" pitchFamily="50" charset="-127"/>
                </a:rPr>
                <a:t>Wifi</a:t>
              </a:r>
              <a:r>
                <a:rPr lang="ko-KR" altLang="en-US" sz="1200" dirty="0"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ea typeface="맑은 고딕" panose="020B0503020000020004" pitchFamily="50" charset="-127"/>
                </a:rPr>
                <a:t>체킹</a:t>
              </a:r>
              <a:r>
                <a:rPr lang="ko-KR" altLang="en-US" sz="1200" dirty="0">
                  <a:ea typeface="맑은 고딕" panose="020B0503020000020004" pitchFamily="50" charset="-127"/>
                </a:rPr>
                <a:t> 등 유틸리티 기능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865A47-03AC-4FFA-8FB4-9984AD49BA17}"/>
                </a:ext>
              </a:extLst>
            </p:cNvPr>
            <p:cNvSpPr txBox="1"/>
            <p:nvPr/>
          </p:nvSpPr>
          <p:spPr>
            <a:xfrm>
              <a:off x="1754547" y="3603186"/>
              <a:ext cx="849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ea typeface="맑은 고딕" panose="020B0503020000020004" pitchFamily="50" charset="-127"/>
                </a:rPr>
                <a:t>UI</a:t>
              </a:r>
              <a:r>
                <a:rPr lang="ko-KR" altLang="en-US" sz="1200" dirty="0">
                  <a:ea typeface="맑은 고딕" panose="020B0503020000020004" pitchFamily="50" charset="-127"/>
                </a:rPr>
                <a:t> 클래스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6EC3AC-8991-4156-8757-168CE572B140}"/>
                </a:ext>
              </a:extLst>
            </p:cNvPr>
            <p:cNvSpPr txBox="1"/>
            <p:nvPr/>
          </p:nvSpPr>
          <p:spPr>
            <a:xfrm>
              <a:off x="2344856" y="4497586"/>
              <a:ext cx="2369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ea typeface="맑은 고딕" panose="020B0503020000020004" pitchFamily="50" charset="-127"/>
                </a:rPr>
                <a:t>각 화면별로 필요한 </a:t>
              </a:r>
              <a:r>
                <a:rPr lang="en-US" altLang="ko-KR" sz="1200" dirty="0">
                  <a:ea typeface="맑은 고딕" panose="020B0503020000020004" pitchFamily="50" charset="-127"/>
                </a:rPr>
                <a:t>Activity, </a:t>
              </a:r>
            </a:p>
            <a:p>
              <a:r>
                <a:rPr lang="en-US" altLang="ko-KR" sz="1200" dirty="0">
                  <a:ea typeface="맑은 고딕" panose="020B0503020000020004" pitchFamily="50" charset="-127"/>
                </a:rPr>
                <a:t>Fragment, Adapter, </a:t>
              </a:r>
              <a:r>
                <a:rPr lang="ko-KR" altLang="en-US" sz="1200" dirty="0">
                  <a:ea typeface="맑은 고딕" panose="020B0503020000020004" pitchFamily="50" charset="-127"/>
                </a:rPr>
                <a:t>등의 클래스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9065BDF-B107-4388-B338-BF5401D53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7" y="1115601"/>
            <a:ext cx="2490078" cy="5118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C505F9-83C9-4D3C-8B21-5373E4080210}"/>
              </a:ext>
            </a:extLst>
          </p:cNvPr>
          <p:cNvSpPr txBox="1"/>
          <p:nvPr/>
        </p:nvSpPr>
        <p:spPr>
          <a:xfrm>
            <a:off x="4128934" y="179589"/>
            <a:ext cx="3961342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안드로이드 패키지 구조와 회원가입 화면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F8DE5B-6826-4483-A7B8-EC64D12B2C42}"/>
              </a:ext>
            </a:extLst>
          </p:cNvPr>
          <p:cNvCxnSpPr>
            <a:cxnSpLocks/>
          </p:cNvCxnSpPr>
          <p:nvPr/>
        </p:nvCxnSpPr>
        <p:spPr bwMode="auto">
          <a:xfrm>
            <a:off x="4257155" y="545195"/>
            <a:ext cx="3654834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42AD56-1BC3-40D7-83C0-DC6FED6A8FE3}"/>
              </a:ext>
            </a:extLst>
          </p:cNvPr>
          <p:cNvSpPr/>
          <p:nvPr/>
        </p:nvSpPr>
        <p:spPr bwMode="auto">
          <a:xfrm>
            <a:off x="7964513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7D8926-9F7E-4B7E-B13E-C9C07F420B97}"/>
              </a:ext>
            </a:extLst>
          </p:cNvPr>
          <p:cNvSpPr/>
          <p:nvPr/>
        </p:nvSpPr>
        <p:spPr bwMode="auto">
          <a:xfrm>
            <a:off x="4128650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01ACD57-3D64-4D6F-8164-D158C890C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85" y="1115601"/>
            <a:ext cx="2490011" cy="5118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76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비행기, 그리기이(가) 표시된 사진&#10;&#10;자동 생성된 설명">
            <a:extLst>
              <a:ext uri="{FF2B5EF4-FFF2-40B4-BE49-F238E27FC236}">
                <a16:creationId xmlns:a16="http://schemas.microsoft.com/office/drawing/2014/main" id="{02DD97E3-956A-44F7-9811-8F2C674162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19" y="1097818"/>
            <a:ext cx="333149" cy="278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3E4347-C641-41B0-B2E0-3781E5B1CF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21" y="1098270"/>
            <a:ext cx="332607" cy="277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BB8AF6-B3C2-4262-8CFD-7BD3A2EB5572}"/>
              </a:ext>
            </a:extLst>
          </p:cNvPr>
          <p:cNvSpPr txBox="1"/>
          <p:nvPr/>
        </p:nvSpPr>
        <p:spPr>
          <a:xfrm>
            <a:off x="5709496" y="179589"/>
            <a:ext cx="800219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홈화면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CCD9DA-D384-4A37-87A5-0C7E6E4B688C}"/>
              </a:ext>
            </a:extLst>
          </p:cNvPr>
          <p:cNvCxnSpPr>
            <a:cxnSpLocks/>
          </p:cNvCxnSpPr>
          <p:nvPr/>
        </p:nvCxnSpPr>
        <p:spPr bwMode="auto">
          <a:xfrm>
            <a:off x="4257155" y="545195"/>
            <a:ext cx="3654834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9A83D7-8289-494A-983F-0A62EE27F490}"/>
              </a:ext>
            </a:extLst>
          </p:cNvPr>
          <p:cNvSpPr/>
          <p:nvPr/>
        </p:nvSpPr>
        <p:spPr bwMode="auto">
          <a:xfrm>
            <a:off x="7964513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3A2B8-32AD-48D2-A299-8D6EBA9BF6D8}"/>
              </a:ext>
            </a:extLst>
          </p:cNvPr>
          <p:cNvSpPr/>
          <p:nvPr/>
        </p:nvSpPr>
        <p:spPr bwMode="auto">
          <a:xfrm>
            <a:off x="4128650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86A55D-0C01-4982-A12E-771BE4447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74" y="874851"/>
            <a:ext cx="2777138" cy="586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79C97C-B61A-4F54-B2C1-CBEB9DCD87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21" y="874849"/>
            <a:ext cx="2777138" cy="586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294BF4-A725-4699-8284-7CF71AF4AE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38" y="874849"/>
            <a:ext cx="2777140" cy="5862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53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B1E6347-947B-400D-AB57-D1BDEF454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24" y="922286"/>
            <a:ext cx="2713300" cy="5577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7E178-D1B1-41AF-9EC9-A622173B0C79}"/>
              </a:ext>
            </a:extLst>
          </p:cNvPr>
          <p:cNvSpPr txBox="1"/>
          <p:nvPr/>
        </p:nvSpPr>
        <p:spPr>
          <a:xfrm>
            <a:off x="5606904" y="179589"/>
            <a:ext cx="1005403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설정</a:t>
            </a: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화면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8B2BE5-1FAB-425F-B4C9-33AFC0F70EAA}"/>
              </a:ext>
            </a:extLst>
          </p:cNvPr>
          <p:cNvCxnSpPr>
            <a:cxnSpLocks/>
          </p:cNvCxnSpPr>
          <p:nvPr/>
        </p:nvCxnSpPr>
        <p:spPr bwMode="auto">
          <a:xfrm>
            <a:off x="4257155" y="545195"/>
            <a:ext cx="3654834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566C46-6B47-4756-AE28-92453A6821CE}"/>
              </a:ext>
            </a:extLst>
          </p:cNvPr>
          <p:cNvSpPr/>
          <p:nvPr/>
        </p:nvSpPr>
        <p:spPr bwMode="auto">
          <a:xfrm>
            <a:off x="7964513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B54E30-6ECF-4412-8D77-1E8B3B957FDA}"/>
              </a:ext>
            </a:extLst>
          </p:cNvPr>
          <p:cNvSpPr/>
          <p:nvPr/>
        </p:nvSpPr>
        <p:spPr bwMode="auto">
          <a:xfrm>
            <a:off x="4128650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CAA1CD85-8617-4B92-B0C4-00FBE90B3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4" b="87620"/>
          <a:stretch/>
        </p:blipFill>
        <p:spPr>
          <a:xfrm>
            <a:off x="6820534" y="3884666"/>
            <a:ext cx="3232141" cy="841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7042AF5-46C5-4CAE-8399-923BEC3706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36"/>
          <a:stretch/>
        </p:blipFill>
        <p:spPr>
          <a:xfrm>
            <a:off x="6820534" y="2131974"/>
            <a:ext cx="3232139" cy="841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46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AD7F6C-C071-4DC0-A07A-3C3A8DB22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" t="10809" r="6148" b="9059"/>
          <a:stretch/>
        </p:blipFill>
        <p:spPr>
          <a:xfrm>
            <a:off x="6527950" y="1060676"/>
            <a:ext cx="2596777" cy="5108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369FF6-96B5-46F9-9F47-967F6D66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9" t="10413" r="6067" b="10359"/>
          <a:stretch/>
        </p:blipFill>
        <p:spPr>
          <a:xfrm>
            <a:off x="9351721" y="1046911"/>
            <a:ext cx="2643921" cy="5121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B9D08-4860-4670-8F50-4E6DC9A9F07C}"/>
              </a:ext>
            </a:extLst>
          </p:cNvPr>
          <p:cNvSpPr txBox="1">
            <a:spLocks/>
          </p:cNvSpPr>
          <p:nvPr/>
        </p:nvSpPr>
        <p:spPr>
          <a:xfrm>
            <a:off x="3731895" y="1581150"/>
            <a:ext cx="244602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914400" eaLnBrk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jwt</a:t>
            </a:r>
            <a:r>
              <a:rPr lang="en-US" altLang="ko-KR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 token</a:t>
            </a:r>
            <a:r>
              <a:rPr lang="ko-KR" altLang="en-US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과 관리자를 구분하는 문자열을 받아서 저장해 놓고 사용</a:t>
            </a:r>
            <a:endParaRPr lang="en-US" altLang="ko-KR" sz="16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  <a:cs typeface="KoPubWorld돋움체 Medium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387F1A-9456-4367-88E8-026B78AA6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1" t="9606" r="7526" b="11351"/>
          <a:stretch/>
        </p:blipFill>
        <p:spPr>
          <a:xfrm>
            <a:off x="800735" y="992468"/>
            <a:ext cx="2865119" cy="517628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8DAE74F-E3ED-4996-893E-FA9A4AC5ED44}"/>
              </a:ext>
            </a:extLst>
          </p:cNvPr>
          <p:cNvCxnSpPr>
            <a:cxnSpLocks/>
          </p:cNvCxnSpPr>
          <p:nvPr/>
        </p:nvCxnSpPr>
        <p:spPr>
          <a:xfrm flipH="1">
            <a:off x="3055117" y="1996758"/>
            <a:ext cx="842512" cy="812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F009D-91DA-4A4A-BAB3-D569096AB02A}"/>
              </a:ext>
            </a:extLst>
          </p:cNvPr>
          <p:cNvSpPr txBox="1">
            <a:spLocks/>
          </p:cNvSpPr>
          <p:nvPr/>
        </p:nvSpPr>
        <p:spPr>
          <a:xfrm>
            <a:off x="3773805" y="3500120"/>
            <a:ext cx="2268220" cy="23082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914400" eaLnBrk="0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Api</a:t>
            </a:r>
            <a:r>
              <a:rPr lang="ko-KR" altLang="en-US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에서 데이터베이스에 있는 내용을 받아와서 보여줌</a:t>
            </a:r>
            <a:endParaRPr lang="en-US" altLang="ko-KR" sz="16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  <a:cs typeface="KoPubWorld돋움체 Medium" panose="020B0600000101010101" charset="-127"/>
            </a:endParaRPr>
          </a:p>
          <a:p>
            <a:pPr algn="ctr" defTabSz="914400" eaLnBrk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  <a:cs typeface="KoPubWorld돋움체 Medium" panose="020B0600000101010101" charset="-127"/>
            </a:endParaRPr>
          </a:p>
          <a:p>
            <a:pPr algn="ctr" defTabSz="914400" eaLnBrk="0" fontAlgn="base" latinLnBrk="0"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  <a:cs typeface="KoPubWorld돋움체 Medium" panose="020B0600000101010101" charset="-127"/>
            </a:endParaRPr>
          </a:p>
          <a:p>
            <a:pPr algn="ctr" defTabSz="914400" eaLnBrk="0" fontAlgn="base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cs typeface="KoPubWorld돋움체 Medium" panose="020B0600000101010101" charset="-127"/>
              </a:rPr>
              <a:t>날짜와 시간별로 저장된 내용에 따라 다르게 보여줌</a:t>
            </a:r>
            <a:endParaRPr lang="en-US" altLang="ko-KR" sz="16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  <a:cs typeface="KoPubWorld돋움체 Medium" panose="020B0600000101010101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A8C99E-5599-41F0-85EA-CBC426F8EDA9}"/>
              </a:ext>
            </a:extLst>
          </p:cNvPr>
          <p:cNvCxnSpPr>
            <a:cxnSpLocks/>
          </p:cNvCxnSpPr>
          <p:nvPr/>
        </p:nvCxnSpPr>
        <p:spPr>
          <a:xfrm flipV="1">
            <a:off x="5514490" y="3164699"/>
            <a:ext cx="1137920" cy="526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F4E7D8C-FE5B-447D-80F2-2CFDB277B7DB}"/>
              </a:ext>
            </a:extLst>
          </p:cNvPr>
          <p:cNvCxnSpPr>
            <a:cxnSpLocks/>
          </p:cNvCxnSpPr>
          <p:nvPr/>
        </p:nvCxnSpPr>
        <p:spPr>
          <a:xfrm flipV="1">
            <a:off x="5917565" y="2412365"/>
            <a:ext cx="1720364" cy="2792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29783C-03B6-4E65-8024-CE452BC276A1}"/>
              </a:ext>
            </a:extLst>
          </p:cNvPr>
          <p:cNvSpPr txBox="1"/>
          <p:nvPr/>
        </p:nvSpPr>
        <p:spPr>
          <a:xfrm>
            <a:off x="8422640" y="285269"/>
            <a:ext cx="1487908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근무기록 화면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1A217D-1A89-41BA-904B-57E4008B49E4}"/>
              </a:ext>
            </a:extLst>
          </p:cNvPr>
          <p:cNvGrpSpPr/>
          <p:nvPr/>
        </p:nvGrpSpPr>
        <p:grpSpPr>
          <a:xfrm>
            <a:off x="7284720" y="772197"/>
            <a:ext cx="3903980" cy="67945"/>
            <a:chOff x="4128770" y="512445"/>
            <a:chExt cx="3903980" cy="6794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62D2AE4-9C41-4A19-A881-036460DA52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57040" y="545465"/>
              <a:ext cx="3655060" cy="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5F3825-D055-4DF3-85ED-3C2BF36974ED}"/>
                </a:ext>
              </a:extLst>
            </p:cNvPr>
            <p:cNvSpPr/>
            <p:nvPr/>
          </p:nvSpPr>
          <p:spPr bwMode="auto">
            <a:xfrm>
              <a:off x="7964805" y="512445"/>
              <a:ext cx="67945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E7A796-E386-430F-9899-48B3116D4D5F}"/>
                </a:ext>
              </a:extLst>
            </p:cNvPr>
            <p:cNvSpPr/>
            <p:nvPr/>
          </p:nvSpPr>
          <p:spPr bwMode="auto">
            <a:xfrm>
              <a:off x="4128770" y="512445"/>
              <a:ext cx="67945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5E5394-72DE-4CAC-9006-608486991666}"/>
              </a:ext>
            </a:extLst>
          </p:cNvPr>
          <p:cNvGrpSpPr/>
          <p:nvPr/>
        </p:nvGrpSpPr>
        <p:grpSpPr>
          <a:xfrm>
            <a:off x="557381" y="806170"/>
            <a:ext cx="3293259" cy="45719"/>
            <a:chOff x="244326" y="806170"/>
            <a:chExt cx="3903980" cy="6794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81B73BF-518C-4A5D-A964-6B1A942AC0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2596" y="839190"/>
              <a:ext cx="3655060" cy="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6CB36F0-9A17-406F-8146-031A8BCCB1A6}"/>
                </a:ext>
              </a:extLst>
            </p:cNvPr>
            <p:cNvSpPr/>
            <p:nvPr/>
          </p:nvSpPr>
          <p:spPr bwMode="auto">
            <a:xfrm>
              <a:off x="4080361" y="806170"/>
              <a:ext cx="67945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964737-8DFA-4382-AF01-6A08F287C8D1}"/>
                </a:ext>
              </a:extLst>
            </p:cNvPr>
            <p:cNvSpPr/>
            <p:nvPr/>
          </p:nvSpPr>
          <p:spPr bwMode="auto">
            <a:xfrm>
              <a:off x="244326" y="806170"/>
              <a:ext cx="67945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F71BCD-C898-4E3B-91CC-1BB76236ADF8}"/>
              </a:ext>
            </a:extLst>
          </p:cNvPr>
          <p:cNvSpPr txBox="1"/>
          <p:nvPr/>
        </p:nvSpPr>
        <p:spPr>
          <a:xfrm>
            <a:off x="1548107" y="387705"/>
            <a:ext cx="1282723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201815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1B47DD-0B1F-44B7-9AF1-E48CC4FE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306320"/>
            <a:ext cx="1550670" cy="1700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546A9-F1D0-4508-A6D4-8770A6EFC22B}"/>
              </a:ext>
            </a:extLst>
          </p:cNvPr>
          <p:cNvSpPr txBox="1">
            <a:spLocks/>
          </p:cNvSpPr>
          <p:nvPr/>
        </p:nvSpPr>
        <p:spPr>
          <a:xfrm>
            <a:off x="731520" y="4136390"/>
            <a:ext cx="1270635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런처</a:t>
            </a:r>
            <a:r>
              <a:rPr lang="ko-KR" altLang="en-US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아이콘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E59DA-138D-46C9-8304-CA48F05B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880" y="1594485"/>
            <a:ext cx="3476625" cy="156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F7C473-BECB-4453-9CAC-DFF5F56A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3343275"/>
            <a:ext cx="3476625" cy="162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E2701-4934-4572-A597-E0015C215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515" y="1746885"/>
            <a:ext cx="2527935" cy="33610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343C03-4366-4855-99C5-39688DB96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530" y="1746885"/>
            <a:ext cx="2432685" cy="3361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3EBBFD-20A0-4E22-AE16-C533E85D3FA2}"/>
              </a:ext>
            </a:extLst>
          </p:cNvPr>
          <p:cNvSpPr txBox="1">
            <a:spLocks/>
          </p:cNvSpPr>
          <p:nvPr/>
        </p:nvSpPr>
        <p:spPr>
          <a:xfrm>
            <a:off x="2650490" y="5153025"/>
            <a:ext cx="3676015" cy="10172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Color.xml</a:t>
            </a:r>
            <a:r>
              <a:rPr lang="ko-KR" altLang="en-US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파일을 사용하여 색을 관리하고</a:t>
            </a: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</a:t>
            </a:r>
            <a:r>
              <a:rPr lang="ko-KR" altLang="en-US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drawable</a:t>
            </a:r>
            <a:r>
              <a:rPr lang="ko-KR" altLang="en-US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에 </a:t>
            </a:r>
            <a:r>
              <a:rPr lang="en-US" altLang="ko-KR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background</a:t>
            </a:r>
            <a:r>
              <a:rPr lang="ko-KR" altLang="en-US" sz="16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를 만들어 놓고 통일하여 사용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A8EF6-2647-424A-AF7C-15AC1E3277C5}"/>
              </a:ext>
            </a:extLst>
          </p:cNvPr>
          <p:cNvSpPr txBox="1">
            <a:spLocks/>
          </p:cNvSpPr>
          <p:nvPr/>
        </p:nvSpPr>
        <p:spPr>
          <a:xfrm>
            <a:off x="7205345" y="5313045"/>
            <a:ext cx="3848100" cy="6972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Setting </a:t>
            </a:r>
            <a:r>
              <a:rPr lang="ko-KR" altLang="en-US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화면에서 </a:t>
            </a: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admin</a:t>
            </a:r>
            <a:r>
              <a:rPr lang="ko-KR" altLang="en-US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과 일반 사용자를 구분하여 다른 화면을 보여줌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44D002-D09C-4C77-80A9-A33E7DABDEB6}"/>
              </a:ext>
            </a:extLst>
          </p:cNvPr>
          <p:cNvSpPr txBox="1"/>
          <p:nvPr/>
        </p:nvSpPr>
        <p:spPr>
          <a:xfrm>
            <a:off x="5481955" y="179705"/>
            <a:ext cx="125476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디자인 통합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84C09A-160B-4A6A-9AD1-57F9928A6907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927E41-C2AE-44FD-BFE4-23F6D085A8DF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8F1BDC-22AC-421C-8F17-3CD40B0C788F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898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7A3C46-F09C-4B45-A3D8-EBF471CB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808990"/>
            <a:ext cx="4279900" cy="186626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BEE9B8-8389-4DC9-A0F8-36695C9C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2898775"/>
            <a:ext cx="2095500" cy="345186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F1A58F-0BA4-4943-84D4-1239F9E4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50" y="2898775"/>
            <a:ext cx="2157730" cy="345186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564B6-390E-4492-985D-D42A901049BE}"/>
              </a:ext>
            </a:extLst>
          </p:cNvPr>
          <p:cNvSpPr txBox="1">
            <a:spLocks/>
          </p:cNvSpPr>
          <p:nvPr/>
        </p:nvSpPr>
        <p:spPr>
          <a:xfrm>
            <a:off x="1935750" y="6395085"/>
            <a:ext cx="1454245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ETNERS T&amp;A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9DAD6A-04F7-44B8-BF15-1033B40D3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970" y="808990"/>
            <a:ext cx="2689860" cy="55410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CB854A-B2DE-47FA-8A76-E33B73E6E0A7}"/>
              </a:ext>
            </a:extLst>
          </p:cNvPr>
          <p:cNvSpPr txBox="1">
            <a:spLocks/>
          </p:cNvSpPr>
          <p:nvPr/>
        </p:nvSpPr>
        <p:spPr>
          <a:xfrm>
            <a:off x="6423660" y="6395085"/>
            <a:ext cx="79248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시프티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6108F-6E64-41AB-948A-10F3EE118906}"/>
              </a:ext>
            </a:extLst>
          </p:cNvPr>
          <p:cNvSpPr txBox="1">
            <a:spLocks/>
          </p:cNvSpPr>
          <p:nvPr/>
        </p:nvSpPr>
        <p:spPr>
          <a:xfrm>
            <a:off x="9667240" y="6350000"/>
            <a:ext cx="99568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당근마켓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A237B-D56D-40ED-960E-BEFDD1127218}"/>
              </a:ext>
            </a:extLst>
          </p:cNvPr>
          <p:cNvSpPr txBox="1"/>
          <p:nvPr/>
        </p:nvSpPr>
        <p:spPr>
          <a:xfrm>
            <a:off x="4882515" y="179705"/>
            <a:ext cx="2454275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디자인 및 기능 참고 어플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9425E4-DAAE-41E7-ADEB-A527B780E9DE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0373A2-41A8-4C3B-BB2E-6446873983CF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AFE98A-C1F3-441A-87FB-443E367D9B67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F33B595-6422-4993-82BB-878ECABA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55" y="808990"/>
            <a:ext cx="2638425" cy="55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434AA8-03F6-4C71-B606-7652CC15CAE1}"/>
              </a:ext>
            </a:extLst>
          </p:cNvPr>
          <p:cNvSpPr/>
          <p:nvPr/>
        </p:nvSpPr>
        <p:spPr>
          <a:xfrm>
            <a:off x="9363456" y="1847087"/>
            <a:ext cx="303784" cy="103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A1112-AB22-405F-ADD2-531899402014}"/>
              </a:ext>
            </a:extLst>
          </p:cNvPr>
          <p:cNvSpPr/>
          <p:nvPr/>
        </p:nvSpPr>
        <p:spPr>
          <a:xfrm>
            <a:off x="9356344" y="1627251"/>
            <a:ext cx="420624" cy="1584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6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 descr="C:/Users/User2.DESKTOP-IKD1T18/AppData/Roaming/PolarisOffice/ETemp/6280_14507720/fImage134631608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415" y="1904365"/>
            <a:ext cx="8362315" cy="413067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cxnSp>
        <p:nvCxnSpPr>
          <p:cNvPr id="15365" name="도형 15364"/>
          <p:cNvCxnSpPr/>
          <p:nvPr/>
        </p:nvCxnSpPr>
        <p:spPr>
          <a:xfrm flipH="1" flipV="1">
            <a:off x="7607935" y="1666875"/>
            <a:ext cx="1226820" cy="134620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6" name="TextBox 15365"/>
          <p:cNvSpPr txBox="1">
            <a:spLocks/>
          </p:cNvSpPr>
          <p:nvPr/>
        </p:nvSpPr>
        <p:spPr>
          <a:xfrm>
            <a:off x="6092825" y="114300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사원 검색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67" name="도형 15366"/>
          <p:cNvCxnSpPr/>
          <p:nvPr/>
        </p:nvCxnSpPr>
        <p:spPr>
          <a:xfrm flipH="1" flipV="1">
            <a:off x="9429750" y="1666875"/>
            <a:ext cx="12065" cy="167957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8" name="TextBox 15367"/>
          <p:cNvSpPr txBox="1">
            <a:spLocks/>
          </p:cNvSpPr>
          <p:nvPr/>
        </p:nvSpPr>
        <p:spPr>
          <a:xfrm>
            <a:off x="8580755" y="865505"/>
            <a:ext cx="1574800" cy="697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근무 진행률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Progress bar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69" name="도형 15368"/>
          <p:cNvCxnSpPr/>
          <p:nvPr/>
        </p:nvCxnSpPr>
        <p:spPr>
          <a:xfrm flipH="1" flipV="1">
            <a:off x="3404870" y="1583690"/>
            <a:ext cx="667385" cy="110807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0" name="TextBox 15369"/>
          <p:cNvSpPr txBox="1">
            <a:spLocks/>
          </p:cNvSpPr>
          <p:nvPr/>
        </p:nvSpPr>
        <p:spPr>
          <a:xfrm>
            <a:off x="995045" y="842645"/>
            <a:ext cx="2269490" cy="7321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근태 현황 및 정보 리포트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1" name="도형 15370"/>
          <p:cNvCxnSpPr/>
          <p:nvPr/>
        </p:nvCxnSpPr>
        <p:spPr>
          <a:xfrm flipH="1">
            <a:off x="1526540" y="3206115"/>
            <a:ext cx="352425" cy="63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2" name="TextBox 15371"/>
          <p:cNvSpPr txBox="1">
            <a:spLocks/>
          </p:cNvSpPr>
          <p:nvPr/>
        </p:nvSpPr>
        <p:spPr>
          <a:xfrm>
            <a:off x="118110" y="2853055"/>
            <a:ext cx="1374775" cy="697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Navigation 메뉴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B56EA-2C62-47D9-84EE-7C205401713C}"/>
              </a:ext>
            </a:extLst>
          </p:cNvPr>
          <p:cNvSpPr txBox="1"/>
          <p:nvPr/>
        </p:nvSpPr>
        <p:spPr>
          <a:xfrm>
            <a:off x="5026660" y="179705"/>
            <a:ext cx="216662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근태 현황 리포트 화면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8BCEC10-AF1F-4F97-B15E-6DA16750DB35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55E875-2E19-4740-8BAF-8078D9A771DB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EE7263-E9C4-47EE-980A-E519D315490A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373" name="도형 15372"/>
          <p:cNvCxnSpPr/>
          <p:nvPr/>
        </p:nvCxnSpPr>
        <p:spPr>
          <a:xfrm>
            <a:off x="10404475" y="1888490"/>
            <a:ext cx="635" cy="400685"/>
          </a:xfrm>
          <a:prstGeom prst="straightConnector1">
            <a:avLst/>
          </a:prstGeom>
          <a:ln w="6350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4" name="도형 15373"/>
          <p:cNvCxnSpPr/>
          <p:nvPr/>
        </p:nvCxnSpPr>
        <p:spPr>
          <a:xfrm>
            <a:off x="10398760" y="2303145"/>
            <a:ext cx="3175" cy="334645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5" name="TextBox 15374"/>
          <p:cNvSpPr txBox="1">
            <a:spLocks/>
          </p:cNvSpPr>
          <p:nvPr/>
        </p:nvSpPr>
        <p:spPr>
          <a:xfrm>
            <a:off x="10591800" y="380555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Content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5376" name="TextBox 15375"/>
          <p:cNvSpPr txBox="1">
            <a:spLocks/>
          </p:cNvSpPr>
          <p:nvPr/>
        </p:nvSpPr>
        <p:spPr>
          <a:xfrm>
            <a:off x="10641330" y="569785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Footer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7" name="도형 15376"/>
          <p:cNvCxnSpPr/>
          <p:nvPr/>
        </p:nvCxnSpPr>
        <p:spPr>
          <a:xfrm>
            <a:off x="10401935" y="5685790"/>
            <a:ext cx="635" cy="40068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8" name="TextBox 15377"/>
          <p:cNvSpPr txBox="1">
            <a:spLocks/>
          </p:cNvSpPr>
          <p:nvPr/>
        </p:nvSpPr>
        <p:spPr>
          <a:xfrm>
            <a:off x="10649585" y="204406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Header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1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 descr="C:/Users/User2.DESKTOP-IKD1T18/AppData/Roaming/PolarisOffice/ETemp/6280_14507720/fImage84373622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4945" y="1537970"/>
            <a:ext cx="9153525" cy="453326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cxnSp>
        <p:nvCxnSpPr>
          <p:cNvPr id="15365" name="도형 15364"/>
          <p:cNvCxnSpPr/>
          <p:nvPr/>
        </p:nvCxnSpPr>
        <p:spPr>
          <a:xfrm flipH="1" flipV="1">
            <a:off x="3079750" y="1333500"/>
            <a:ext cx="393065" cy="109029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713B0D-46B2-441A-BEE2-FBA02509610A}"/>
              </a:ext>
            </a:extLst>
          </p:cNvPr>
          <p:cNvSpPr txBox="1"/>
          <p:nvPr/>
        </p:nvSpPr>
        <p:spPr>
          <a:xfrm>
            <a:off x="5349240" y="179705"/>
            <a:ext cx="152019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사원 목록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C988D0-2F1B-4F00-8490-1A3C5F6AA434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E1A442-22FA-4AA2-8EF2-3BC68AF5AD0D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2155B-C101-49DD-87EA-C5E2C08A16F5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66" name="TextBox 15365"/>
          <p:cNvSpPr txBox="1">
            <a:spLocks/>
          </p:cNvSpPr>
          <p:nvPr/>
        </p:nvSpPr>
        <p:spPr>
          <a:xfrm>
            <a:off x="2251075" y="868045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사원 목록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67" name="도형 15366"/>
          <p:cNvCxnSpPr/>
          <p:nvPr/>
        </p:nvCxnSpPr>
        <p:spPr>
          <a:xfrm>
            <a:off x="10817225" y="1507490"/>
            <a:ext cx="635" cy="40068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8" name="도형 15367"/>
          <p:cNvCxnSpPr/>
          <p:nvPr/>
        </p:nvCxnSpPr>
        <p:spPr>
          <a:xfrm>
            <a:off x="10811510" y="2024380"/>
            <a:ext cx="3175" cy="367030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TextBox 15368"/>
          <p:cNvSpPr txBox="1">
            <a:spLocks/>
          </p:cNvSpPr>
          <p:nvPr/>
        </p:nvSpPr>
        <p:spPr>
          <a:xfrm>
            <a:off x="11004550" y="342455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Content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5370" name="TextBox 15369"/>
          <p:cNvSpPr txBox="1">
            <a:spLocks/>
          </p:cNvSpPr>
          <p:nvPr/>
        </p:nvSpPr>
        <p:spPr>
          <a:xfrm>
            <a:off x="11054080" y="573595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Footer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1" name="도형 15370"/>
          <p:cNvCxnSpPr/>
          <p:nvPr/>
        </p:nvCxnSpPr>
        <p:spPr>
          <a:xfrm>
            <a:off x="10814685" y="5723890"/>
            <a:ext cx="635" cy="40068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TextBox 15371"/>
          <p:cNvSpPr txBox="1">
            <a:spLocks/>
          </p:cNvSpPr>
          <p:nvPr/>
        </p:nvSpPr>
        <p:spPr>
          <a:xfrm>
            <a:off x="11062335" y="1663065"/>
            <a:ext cx="873125" cy="332105"/>
          </a:xfrm>
          <a:prstGeom prst="rect">
            <a:avLst/>
          </a:prstGeom>
          <a:solidFill>
            <a:srgbClr val="FFFFFF"/>
          </a:solidFill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Header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3" name="도형 15372"/>
          <p:cNvCxnSpPr/>
          <p:nvPr/>
        </p:nvCxnSpPr>
        <p:spPr>
          <a:xfrm>
            <a:off x="8285480" y="4484370"/>
            <a:ext cx="657860" cy="381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4" name="TextBox 15373"/>
          <p:cNvSpPr txBox="1">
            <a:spLocks/>
          </p:cNvSpPr>
          <p:nvPr/>
        </p:nvSpPr>
        <p:spPr>
          <a:xfrm>
            <a:off x="9053830" y="421005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일정 추가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5" name="도형 15374"/>
          <p:cNvCxnSpPr/>
          <p:nvPr/>
        </p:nvCxnSpPr>
        <p:spPr>
          <a:xfrm>
            <a:off x="8282940" y="4862830"/>
            <a:ext cx="657860" cy="381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6" name="TextBox 15375"/>
          <p:cNvSpPr txBox="1">
            <a:spLocks/>
          </p:cNvSpPr>
          <p:nvPr/>
        </p:nvSpPr>
        <p:spPr>
          <a:xfrm>
            <a:off x="9062085" y="473710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일정 열람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1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 descr="C:/Users/User2.DESKTOP-IKD1T18/AppData/Roaming/PolarisOffice/ETemp/6280_14507720/fImage26703630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700" y="1491615"/>
            <a:ext cx="6107430" cy="400558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15366" name="TextBox 15365"/>
          <p:cNvSpPr txBox="1">
            <a:spLocks/>
          </p:cNvSpPr>
          <p:nvPr/>
        </p:nvSpPr>
        <p:spPr>
          <a:xfrm>
            <a:off x="4748530" y="5822950"/>
            <a:ext cx="3074670" cy="7321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캘린더를 통한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개인별 근무 일정 추가 및 수정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A0C3B-B08B-4A6E-A0E4-2099622CA05A}"/>
              </a:ext>
            </a:extLst>
          </p:cNvPr>
          <p:cNvSpPr txBox="1"/>
          <p:nvPr/>
        </p:nvSpPr>
        <p:spPr>
          <a:xfrm>
            <a:off x="4747895" y="179705"/>
            <a:ext cx="2722880" cy="3771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근무 일정 추가 및 수정 화면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283F508-AD9C-445D-BD0D-5999467B4D20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16425E-947C-4138-84C7-652CED8A8CBA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6522B3-16C6-4E11-8530-83F8D91A8730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7" name="그림 15366" descr="C:/Users/User2.DESKTOP-IKD1T18/AppData/Roaming/PolarisOffice/ETemp/6280_14507720/fImage35877659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20" y="1209675"/>
            <a:ext cx="4525645" cy="429831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cxnSp>
        <p:nvCxnSpPr>
          <p:cNvPr id="15368" name="도형 15367"/>
          <p:cNvCxnSpPr/>
          <p:nvPr/>
        </p:nvCxnSpPr>
        <p:spPr>
          <a:xfrm flipH="1" flipV="1">
            <a:off x="1873250" y="1153795"/>
            <a:ext cx="467360" cy="69850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9" name="TextBox 15368"/>
          <p:cNvSpPr txBox="1">
            <a:spLocks/>
          </p:cNvSpPr>
          <p:nvPr/>
        </p:nvSpPr>
        <p:spPr>
          <a:xfrm>
            <a:off x="568325" y="56134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월 선택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0" name="도형 15369"/>
          <p:cNvCxnSpPr/>
          <p:nvPr/>
        </p:nvCxnSpPr>
        <p:spPr>
          <a:xfrm flipH="1" flipV="1">
            <a:off x="7564755" y="1447800"/>
            <a:ext cx="467360" cy="69850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1" name="TextBox 15370"/>
          <p:cNvSpPr txBox="1">
            <a:spLocks/>
          </p:cNvSpPr>
          <p:nvPr/>
        </p:nvSpPr>
        <p:spPr>
          <a:xfrm>
            <a:off x="6228080" y="97155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근무일정 제목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2" name="도형 15371"/>
          <p:cNvCxnSpPr/>
          <p:nvPr/>
        </p:nvCxnSpPr>
        <p:spPr>
          <a:xfrm flipH="1">
            <a:off x="1407160" y="3267710"/>
            <a:ext cx="539750" cy="317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3" name="TextBox 15372"/>
          <p:cNvSpPr txBox="1">
            <a:spLocks/>
          </p:cNvSpPr>
          <p:nvPr/>
        </p:nvSpPr>
        <p:spPr>
          <a:xfrm>
            <a:off x="78740" y="3056890"/>
            <a:ext cx="1265555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날짜 선택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4" name="도형 15373"/>
          <p:cNvCxnSpPr/>
          <p:nvPr/>
        </p:nvCxnSpPr>
        <p:spPr>
          <a:xfrm flipH="1" flipV="1">
            <a:off x="9271000" y="1026795"/>
            <a:ext cx="17780" cy="1816100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5" name="TextBox 15374"/>
          <p:cNvSpPr txBox="1">
            <a:spLocks/>
          </p:cNvSpPr>
          <p:nvPr/>
        </p:nvSpPr>
        <p:spPr>
          <a:xfrm>
            <a:off x="8533130" y="577850"/>
            <a:ext cx="148082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근무일정 설명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6" name="도형 15375"/>
          <p:cNvCxnSpPr/>
          <p:nvPr/>
        </p:nvCxnSpPr>
        <p:spPr>
          <a:xfrm>
            <a:off x="9299575" y="4365625"/>
            <a:ext cx="35560" cy="145605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7" name="TextBox 15376"/>
          <p:cNvSpPr txBox="1">
            <a:spLocks/>
          </p:cNvSpPr>
          <p:nvPr/>
        </p:nvSpPr>
        <p:spPr>
          <a:xfrm>
            <a:off x="8531225" y="5920105"/>
            <a:ext cx="1671955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Datetimepicker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5378" name="도형 15377"/>
          <p:cNvCxnSpPr/>
          <p:nvPr/>
        </p:nvCxnSpPr>
        <p:spPr>
          <a:xfrm flipH="1">
            <a:off x="9588500" y="4349750"/>
            <a:ext cx="1111885" cy="146113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9" name="도형 15378"/>
          <p:cNvCxnSpPr/>
          <p:nvPr/>
        </p:nvCxnSpPr>
        <p:spPr>
          <a:xfrm flipH="1">
            <a:off x="7810500" y="3688715"/>
            <a:ext cx="250825" cy="5715"/>
          </a:xfrm>
          <a:prstGeom prst="straightConnector1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0" name="TextBox 15379"/>
          <p:cNvSpPr txBox="1">
            <a:spLocks/>
          </p:cNvSpPr>
          <p:nvPr/>
        </p:nvSpPr>
        <p:spPr>
          <a:xfrm>
            <a:off x="6772910" y="3488055"/>
            <a:ext cx="1017905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오늘날짜 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5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EB2F792-6B98-4E10-974E-DD3F2A6B9BF2}"/>
              </a:ext>
            </a:extLst>
          </p:cNvPr>
          <p:cNvSpPr txBox="1">
            <a:spLocks/>
          </p:cNvSpPr>
          <p:nvPr/>
        </p:nvSpPr>
        <p:spPr bwMode="auto">
          <a:xfrm>
            <a:off x="6908257" y="-18064"/>
            <a:ext cx="4294765" cy="202638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171450" indent="-171450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김태호</a:t>
            </a:r>
            <a:endParaRPr lang="en-US" altLang="ko-KR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  </a:t>
            </a:r>
            <a:r>
              <a:rPr lang="ko-KR" altLang="en-US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서버 구축 및 관리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REST API </a:t>
            </a:r>
            <a:r>
              <a:rPr lang="ko-KR" altLang="en-US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개발 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관리자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홈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사원 별 근태 관리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근태현황 리포트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회사 위치 등록 화면 및 기능 개발</a:t>
            </a:r>
            <a:endParaRPr lang="en-US" altLang="ko-KR" sz="12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문서 정리</a:t>
            </a:r>
            <a:endParaRPr lang="en-US" altLang="ko-KR" sz="12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2107E3-B42A-44C9-9EF0-9F4AA44D2A9D}"/>
              </a:ext>
            </a:extLst>
          </p:cNvPr>
          <p:cNvSpPr txBox="1"/>
          <p:nvPr/>
        </p:nvSpPr>
        <p:spPr>
          <a:xfrm>
            <a:off x="5864189" y="594111"/>
            <a:ext cx="540661" cy="1272143"/>
          </a:xfrm>
          <a:prstGeom prst="rect">
            <a:avLst/>
          </a:prstGeom>
          <a:noFill/>
        </p:spPr>
        <p:txBody>
          <a:bodyPr vert="eaVert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작업 내역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9DC67B-58E5-4D41-98F7-5E7064B3F555}"/>
              </a:ext>
            </a:extLst>
          </p:cNvPr>
          <p:cNvSpPr/>
          <p:nvPr/>
        </p:nvSpPr>
        <p:spPr>
          <a:xfrm>
            <a:off x="6908257" y="3535347"/>
            <a:ext cx="6096000" cy="15462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최다빈</a:t>
            </a:r>
            <a:endParaRPr lang="en-US" altLang="ko-KR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주차 발표 담당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로그인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개인별 기록 조회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최종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UI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통합 작업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최종 디자인 보완 작업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028FB3-CF2D-40B7-95B4-3F6BA0CC9987}"/>
              </a:ext>
            </a:extLst>
          </p:cNvPr>
          <p:cNvSpPr/>
          <p:nvPr/>
        </p:nvSpPr>
        <p:spPr>
          <a:xfrm>
            <a:off x="6908257" y="5081604"/>
            <a:ext cx="6096000" cy="1786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정영훈</a:t>
            </a:r>
            <a:endParaRPr lang="en-US" altLang="ko-KR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웹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UI 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및 디자인 통합 관리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웹 사원 별 근태 관리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웹 사원 별 일정 수정 캘린더기반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웹 근태현황 리포트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웹 주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52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시간 리포트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REST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API,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 웹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DB 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통합 관리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0A802C-46E1-4E8B-A4F4-842D7F9F7D92}"/>
              </a:ext>
            </a:extLst>
          </p:cNvPr>
          <p:cNvSpPr/>
          <p:nvPr/>
        </p:nvSpPr>
        <p:spPr>
          <a:xfrm>
            <a:off x="6908257" y="1989090"/>
            <a:ext cx="6096000" cy="15462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ko-KR" altLang="en-US" sz="14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천재웅</a:t>
            </a:r>
            <a:endParaRPr lang="en-US" altLang="ko-KR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프로젝트 구조 셋팅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회원가입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GPS, WIFI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이용 출퇴근 기능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설정 화면 및 기능 개발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</a:t>
            </a:r>
            <a:r>
              <a:rPr lang="en-US" altLang="ko-KR" sz="12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Github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PR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통합 관리  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B8618C-361C-4F11-B708-828EBC6C00C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01347" y="534524"/>
            <a:ext cx="952" cy="2227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C7725B-957B-4014-8067-2973018324D6}"/>
              </a:ext>
            </a:extLst>
          </p:cNvPr>
          <p:cNvSpPr/>
          <p:nvPr/>
        </p:nvSpPr>
        <p:spPr bwMode="auto">
          <a:xfrm rot="16200000">
            <a:off x="6268326" y="444353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A0C011-1032-4480-89AA-5457DC63001C}"/>
              </a:ext>
            </a:extLst>
          </p:cNvPr>
          <p:cNvSpPr/>
          <p:nvPr/>
        </p:nvSpPr>
        <p:spPr bwMode="auto">
          <a:xfrm rot="16200000">
            <a:off x="6268326" y="2792936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BC489-9449-4754-8108-B1492F0CAE5B}"/>
              </a:ext>
            </a:extLst>
          </p:cNvPr>
          <p:cNvSpPr txBox="1"/>
          <p:nvPr/>
        </p:nvSpPr>
        <p:spPr>
          <a:xfrm>
            <a:off x="284029" y="621082"/>
            <a:ext cx="540661" cy="1272144"/>
          </a:xfrm>
          <a:prstGeom prst="rect">
            <a:avLst/>
          </a:prstGeom>
          <a:noFill/>
        </p:spPr>
        <p:txBody>
          <a:bodyPr vert="eaVert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발표 순서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3ECC10E-1DEA-4E38-8EA5-0CEE92A0704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2710" y="538060"/>
            <a:ext cx="0" cy="1879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C7697F-210A-466D-8CE5-E61E8DC2FA83}"/>
              </a:ext>
            </a:extLst>
          </p:cNvPr>
          <p:cNvSpPr/>
          <p:nvPr/>
        </p:nvSpPr>
        <p:spPr bwMode="auto">
          <a:xfrm rot="16200000">
            <a:off x="695786" y="447889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F133A0-55CC-4BBD-AA05-E20D111A4057}"/>
              </a:ext>
            </a:extLst>
          </p:cNvPr>
          <p:cNvSpPr/>
          <p:nvPr/>
        </p:nvSpPr>
        <p:spPr bwMode="auto">
          <a:xfrm rot="16200000">
            <a:off x="695786" y="2466272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4586-02B5-404D-848D-400AECD51D49}"/>
              </a:ext>
            </a:extLst>
          </p:cNvPr>
          <p:cNvSpPr/>
          <p:nvPr/>
        </p:nvSpPr>
        <p:spPr>
          <a:xfrm>
            <a:off x="1535508" y="711005"/>
            <a:ext cx="2709102" cy="126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주제 선정 및 프로젝트 목표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2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이트너스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기술 요구사항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개발 프로세스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시나리오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, ERD</a:t>
            </a: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서비스 구조도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F8C675-3F4E-47E8-B353-8411E4E72C9E}"/>
              </a:ext>
            </a:extLst>
          </p:cNvPr>
          <p:cNvSpPr/>
          <p:nvPr/>
        </p:nvSpPr>
        <p:spPr>
          <a:xfrm>
            <a:off x="1194615" y="334561"/>
            <a:ext cx="1834156" cy="377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프로젝트 발표</a:t>
            </a:r>
            <a:endParaRPr lang="en-US" altLang="ko-KR" sz="16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D6B3E4-0DCA-4E77-8DDF-7E4B55FD79E4}"/>
              </a:ext>
            </a:extLst>
          </p:cNvPr>
          <p:cNvSpPr/>
          <p:nvPr/>
        </p:nvSpPr>
        <p:spPr>
          <a:xfrm>
            <a:off x="1194615" y="2185315"/>
            <a:ext cx="1553630" cy="341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개인 별 발표</a:t>
            </a:r>
            <a:endParaRPr lang="en-US" altLang="ko-KR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58AF43-15D7-4603-8AFB-F204CD6ED026}"/>
              </a:ext>
            </a:extLst>
          </p:cNvPr>
          <p:cNvSpPr/>
          <p:nvPr/>
        </p:nvSpPr>
        <p:spPr>
          <a:xfrm>
            <a:off x="1934044" y="2825174"/>
            <a:ext cx="2709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서버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REST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API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관리자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A9CD2A-D828-4DD9-BA69-E58F6F92C8AF}"/>
              </a:ext>
            </a:extLst>
          </p:cNvPr>
          <p:cNvSpPr/>
          <p:nvPr/>
        </p:nvSpPr>
        <p:spPr>
          <a:xfrm>
            <a:off x="1566364" y="2544976"/>
            <a:ext cx="1031051" cy="323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3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김태호</a:t>
            </a:r>
            <a:endParaRPr lang="en-US" altLang="ko-KR" sz="13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900CCD3-56B4-45FC-A453-C80F3F616923}"/>
              </a:ext>
            </a:extLst>
          </p:cNvPr>
          <p:cNvSpPr/>
          <p:nvPr/>
        </p:nvSpPr>
        <p:spPr>
          <a:xfrm>
            <a:off x="1566363" y="3474200"/>
            <a:ext cx="1031051" cy="323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2"/>
            </a:pPr>
            <a:r>
              <a:rPr lang="ko-KR" altLang="en-US" sz="13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천재웅</a:t>
            </a:r>
            <a:endParaRPr lang="en-US" altLang="ko-KR" sz="13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C75154-D405-4A2A-A60F-FA5B9719E8B6}"/>
              </a:ext>
            </a:extLst>
          </p:cNvPr>
          <p:cNvSpPr/>
          <p:nvPr/>
        </p:nvSpPr>
        <p:spPr>
          <a:xfrm>
            <a:off x="1934044" y="4727165"/>
            <a:ext cx="344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로그인 화면과 근무기록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디자인 통합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디자인 및 기능 참고 어플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7C5121-7417-47FB-B338-FF7C6C66CC56}"/>
              </a:ext>
            </a:extLst>
          </p:cNvPr>
          <p:cNvSpPr/>
          <p:nvPr/>
        </p:nvSpPr>
        <p:spPr>
          <a:xfrm>
            <a:off x="1566364" y="4388944"/>
            <a:ext cx="1031051" cy="323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3"/>
            </a:pPr>
            <a:r>
              <a:rPr lang="ko-KR" altLang="en-US" sz="13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최다빈</a:t>
            </a:r>
            <a:endParaRPr lang="en-US" altLang="ko-KR" sz="13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CF5546-923C-4F50-A6C7-498A7C15184D}"/>
              </a:ext>
            </a:extLst>
          </p:cNvPr>
          <p:cNvSpPr/>
          <p:nvPr/>
        </p:nvSpPr>
        <p:spPr>
          <a:xfrm>
            <a:off x="1934044" y="3748781"/>
            <a:ext cx="3349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패키지 구조와 회원가입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홈 화면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출퇴근 체크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안드로이드 설정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2087E7-7EA2-4534-9A96-06DA1FF30D5E}"/>
              </a:ext>
            </a:extLst>
          </p:cNvPr>
          <p:cNvSpPr/>
          <p:nvPr/>
        </p:nvSpPr>
        <p:spPr>
          <a:xfrm>
            <a:off x="1953046" y="5688051"/>
            <a:ext cx="3161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웹 근태 현황 리포트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웹 사원 목록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웹 근무 일정 추가 및 수정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웹 근무일정 </a:t>
            </a:r>
            <a:r>
              <a:rPr lang="en-US" altLang="ko-KR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/52</a:t>
            </a:r>
            <a:r>
              <a:rPr lang="ko-KR" altLang="en-US"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시간제 리포트 화면</a:t>
            </a:r>
            <a:endParaRPr lang="en-US" altLang="ko-KR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5183DC0-F2D6-4188-82BC-746DE5438DDB}"/>
              </a:ext>
            </a:extLst>
          </p:cNvPr>
          <p:cNvSpPr/>
          <p:nvPr/>
        </p:nvSpPr>
        <p:spPr>
          <a:xfrm>
            <a:off x="1547981" y="5374214"/>
            <a:ext cx="1031051" cy="323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ko-KR" altLang="en-US" sz="13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정영훈</a:t>
            </a:r>
            <a:endParaRPr lang="en-US" altLang="ko-KR" sz="13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 descr="C:/Users/User2.DESKTOP-IKD1T18/AppData/Roaming/PolarisOffice/ETemp/6280_14507720/image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25" y="1461135"/>
            <a:ext cx="5671820" cy="289179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15365" name="TextBox 15364"/>
          <p:cNvSpPr txBox="1">
            <a:spLocks/>
          </p:cNvSpPr>
          <p:nvPr/>
        </p:nvSpPr>
        <p:spPr>
          <a:xfrm>
            <a:off x="2039620" y="5153660"/>
            <a:ext cx="226949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개인 근무 일정 확인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993C4-E998-4582-B463-FED16E61174F}"/>
              </a:ext>
            </a:extLst>
          </p:cNvPr>
          <p:cNvSpPr txBox="1"/>
          <p:nvPr/>
        </p:nvSpPr>
        <p:spPr>
          <a:xfrm>
            <a:off x="4643755" y="179705"/>
            <a:ext cx="2932430" cy="4121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근무일정 / 52시간 리포트 화면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164043-DC63-4EC3-B7B8-FCF40E04BBF3}"/>
              </a:ext>
            </a:extLst>
          </p:cNvPr>
          <p:cNvCxnSpPr>
            <a:cxnSpLocks/>
          </p:cNvCxnSpPr>
          <p:nvPr/>
        </p:nvCxnSpPr>
        <p:spPr bwMode="auto">
          <a:xfrm>
            <a:off x="4257040" y="545465"/>
            <a:ext cx="365506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076C75-F538-49F3-89EA-B920176A5659}"/>
              </a:ext>
            </a:extLst>
          </p:cNvPr>
          <p:cNvSpPr/>
          <p:nvPr/>
        </p:nvSpPr>
        <p:spPr bwMode="auto">
          <a:xfrm>
            <a:off x="7964805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40AC-9724-4164-92B8-0196D444C78F}"/>
              </a:ext>
            </a:extLst>
          </p:cNvPr>
          <p:cNvSpPr/>
          <p:nvPr/>
        </p:nvSpPr>
        <p:spPr bwMode="auto">
          <a:xfrm>
            <a:off x="4128770" y="512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6" name="그림 15365" descr="C:/Users/User2.DESKTOP-IKD1T18/AppData/Roaming/PolarisOffice/ETemp/6280_14507720/fImage67976660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71235" y="1452880"/>
            <a:ext cx="5823585" cy="294132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15367" name="TextBox 15366"/>
          <p:cNvSpPr txBox="1">
            <a:spLocks/>
          </p:cNvSpPr>
          <p:nvPr/>
        </p:nvSpPr>
        <p:spPr>
          <a:xfrm>
            <a:off x="7969250" y="5153660"/>
            <a:ext cx="2269490" cy="41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주 52시간 리포트 화면</a:t>
            </a:r>
            <a:endParaRPr lang="ko-KR" altLang="en-US" sz="16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8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4799C4A0-DECC-4498-8731-6E6AAAFA4E78}"/>
              </a:ext>
            </a:extLst>
          </p:cNvPr>
          <p:cNvGrpSpPr>
            <a:grpSpLocks/>
          </p:cNvGrpSpPr>
          <p:nvPr/>
        </p:nvGrpSpPr>
        <p:grpSpPr bwMode="auto">
          <a:xfrm>
            <a:off x="8640126" y="944198"/>
            <a:ext cx="2954217" cy="2524503"/>
            <a:chOff x="2307590" y="2715895"/>
            <a:chExt cx="3348355" cy="2861310"/>
          </a:xfrm>
          <a:solidFill>
            <a:schemeClr val="bg1"/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FE6AB7A-9FF2-41A6-BCE7-BD8B4F5E62D3}"/>
                </a:ext>
              </a:extLst>
            </p:cNvPr>
            <p:cNvSpPr>
              <a:spLocks/>
            </p:cNvSpPr>
            <p:nvPr/>
          </p:nvSpPr>
          <p:spPr>
            <a:xfrm>
              <a:off x="2307590" y="2715895"/>
              <a:ext cx="3348355" cy="2861310"/>
            </a:xfrm>
            <a:prstGeom prst="rect">
              <a:avLst/>
            </a:prstGeom>
            <a:grpFill/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KoPubWorld돋움체 Medium" charset="0"/>
                <a:ea typeface="KoPubWorld돋움체 Medium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0B4221-DBF6-4542-AEF5-6FC49414DFB7}"/>
                </a:ext>
              </a:extLst>
            </p:cNvPr>
            <p:cNvSpPr txBox="1">
              <a:spLocks/>
            </p:cNvSpPr>
            <p:nvPr/>
          </p:nvSpPr>
          <p:spPr>
            <a:xfrm>
              <a:off x="3709035" y="4116070"/>
              <a:ext cx="545465" cy="402590"/>
            </a:xfrm>
            <a:prstGeom prst="rect">
              <a:avLst/>
            </a:prstGeom>
            <a:grp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base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C601767-6572-41A8-BA49-55B2E98D990C}"/>
              </a:ext>
            </a:extLst>
          </p:cNvPr>
          <p:cNvGrpSpPr>
            <a:grpSpLocks/>
          </p:cNvGrpSpPr>
          <p:nvPr/>
        </p:nvGrpSpPr>
        <p:grpSpPr bwMode="auto">
          <a:xfrm>
            <a:off x="4619569" y="944198"/>
            <a:ext cx="2954217" cy="2524503"/>
            <a:chOff x="2307590" y="2715895"/>
            <a:chExt cx="3348355" cy="2861310"/>
          </a:xfrm>
          <a:solidFill>
            <a:schemeClr val="bg1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55B8095-0E65-4F04-875D-7207C1B2EAD4}"/>
                </a:ext>
              </a:extLst>
            </p:cNvPr>
            <p:cNvSpPr>
              <a:spLocks/>
            </p:cNvSpPr>
            <p:nvPr/>
          </p:nvSpPr>
          <p:spPr>
            <a:xfrm>
              <a:off x="2307590" y="2715895"/>
              <a:ext cx="3348355" cy="2861310"/>
            </a:xfrm>
            <a:prstGeom prst="rect">
              <a:avLst/>
            </a:prstGeom>
            <a:grpFill/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KoPubWorld돋움체 Medium" charset="0"/>
                <a:ea typeface="KoPubWorld돋움체 Medium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62BB50-8C00-4493-A143-44202DE1E264}"/>
                </a:ext>
              </a:extLst>
            </p:cNvPr>
            <p:cNvSpPr txBox="1">
              <a:spLocks/>
            </p:cNvSpPr>
            <p:nvPr/>
          </p:nvSpPr>
          <p:spPr>
            <a:xfrm>
              <a:off x="3709035" y="4116070"/>
              <a:ext cx="545465" cy="402590"/>
            </a:xfrm>
            <a:prstGeom prst="rect">
              <a:avLst/>
            </a:prstGeom>
            <a:grp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base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21261D-3D74-48F5-8438-1F0B04994F82}"/>
              </a:ext>
            </a:extLst>
          </p:cNvPr>
          <p:cNvSpPr txBox="1"/>
          <p:nvPr/>
        </p:nvSpPr>
        <p:spPr>
          <a:xfrm>
            <a:off x="5167177" y="223363"/>
            <a:ext cx="181331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주제선정</a:t>
            </a: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</a:t>
            </a: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224D18-7407-41EF-A9D8-056046B85D24}"/>
              </a:ext>
            </a:extLst>
          </p:cNvPr>
          <p:cNvCxnSpPr/>
          <p:nvPr/>
        </p:nvCxnSpPr>
        <p:spPr bwMode="auto">
          <a:xfrm flipV="1">
            <a:off x="4072950" y="656717"/>
            <a:ext cx="4000500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837D3-210A-4DFA-A342-992841E655DA}"/>
              </a:ext>
            </a:extLst>
          </p:cNvPr>
          <p:cNvSpPr/>
          <p:nvPr/>
        </p:nvSpPr>
        <p:spPr bwMode="auto">
          <a:xfrm>
            <a:off x="8126155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0695F-A177-4529-9D33-B084A6AF6343}"/>
              </a:ext>
            </a:extLst>
          </p:cNvPr>
          <p:cNvSpPr/>
          <p:nvPr/>
        </p:nvSpPr>
        <p:spPr bwMode="auto">
          <a:xfrm>
            <a:off x="3952300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C08976-1AEF-49B1-981A-399F983F1211}"/>
              </a:ext>
            </a:extLst>
          </p:cNvPr>
          <p:cNvGrpSpPr>
            <a:grpSpLocks/>
          </p:cNvGrpSpPr>
          <p:nvPr/>
        </p:nvGrpSpPr>
        <p:grpSpPr bwMode="auto">
          <a:xfrm>
            <a:off x="677019" y="924844"/>
            <a:ext cx="2954217" cy="2524503"/>
            <a:chOff x="2307590" y="2715895"/>
            <a:chExt cx="3348355" cy="2861310"/>
          </a:xfrm>
          <a:solidFill>
            <a:schemeClr val="bg1"/>
          </a:solidFill>
        </p:grpSpPr>
        <p:sp>
          <p:nvSpPr>
            <p:cNvPr id="4" name="직사각형 3"/>
            <p:cNvSpPr>
              <a:spLocks/>
            </p:cNvSpPr>
            <p:nvPr/>
          </p:nvSpPr>
          <p:spPr>
            <a:xfrm>
              <a:off x="2307590" y="2715895"/>
              <a:ext cx="3348355" cy="2861310"/>
            </a:xfrm>
            <a:prstGeom prst="rect">
              <a:avLst/>
            </a:prstGeom>
            <a:grpFill/>
            <a:ln w="12700" cap="flat" cmpd="sng">
              <a:solidFill>
                <a:schemeClr val="tx1">
                  <a:lumMod val="75000"/>
                  <a:lumOff val="2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KoPubWorld돋움체 Medium" charset="0"/>
                <a:ea typeface="KoPubWorld돋움체 Medium" charset="0"/>
              </a:endParaRPr>
            </a:p>
          </p:txBody>
        </p:sp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3709035" y="4116070"/>
              <a:ext cx="545465" cy="402590"/>
            </a:xfrm>
            <a:prstGeom prst="rect">
              <a:avLst/>
            </a:prstGeom>
            <a:grp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defTabSz="914400" eaLnBrk="0" fontAlgn="base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20" name="TextBox 19"/>
          <p:cNvSpPr txBox="1">
            <a:spLocks/>
          </p:cNvSpPr>
          <p:nvPr/>
        </p:nvSpPr>
        <p:spPr bwMode="auto">
          <a:xfrm>
            <a:off x="618884" y="1083134"/>
            <a:ext cx="3062114" cy="78643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회사의 </a:t>
            </a: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한컴 고딕" charset="0"/>
                <a:ea typeface="한컴 고딕" charset="0"/>
              </a:rPr>
              <a:t>사업영역</a:t>
            </a: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에 </a:t>
            </a:r>
            <a:endParaRPr lang="en-US" altLang="ko-KR" sz="18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맞는 주제 조사</a:t>
            </a:r>
          </a:p>
        </p:txBody>
      </p:sp>
      <p:sp>
        <p:nvSpPr>
          <p:cNvPr id="7172" name="도형 7171"/>
          <p:cNvSpPr>
            <a:spLocks/>
          </p:cNvSpPr>
          <p:nvPr/>
        </p:nvSpPr>
        <p:spPr>
          <a:xfrm flipV="1">
            <a:off x="1794671" y="2383714"/>
            <a:ext cx="710539" cy="109934"/>
          </a:xfrm>
          <a:prstGeom prst="triangle">
            <a:avLst/>
          </a:prstGeom>
          <a:solidFill>
            <a:srgbClr val="262626">
              <a:alpha val="1844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7173" name="TextBox 7172"/>
          <p:cNvSpPr txBox="1">
            <a:spLocks/>
          </p:cNvSpPr>
          <p:nvPr/>
        </p:nvSpPr>
        <p:spPr>
          <a:xfrm>
            <a:off x="751312" y="1918309"/>
            <a:ext cx="2860655" cy="31502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이트너스</a:t>
            </a:r>
            <a:r>
              <a:rPr lang="ko-KR" altLang="en-US"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의</a:t>
            </a:r>
            <a:r>
              <a:rPr lang="ko-KR" altLang="en-US"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주 사업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기업 경영 플랫폼</a:t>
            </a:r>
          </a:p>
        </p:txBody>
      </p:sp>
      <p:sp>
        <p:nvSpPr>
          <p:cNvPr id="7174" name="도형 7173"/>
          <p:cNvSpPr>
            <a:spLocks/>
          </p:cNvSpPr>
          <p:nvPr/>
        </p:nvSpPr>
        <p:spPr>
          <a:xfrm flipV="1">
            <a:off x="5700673" y="2378806"/>
            <a:ext cx="745054" cy="115274"/>
          </a:xfrm>
          <a:prstGeom prst="triangle">
            <a:avLst/>
          </a:prstGeom>
          <a:solidFill>
            <a:srgbClr val="262626">
              <a:alpha val="1844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7175" name="TextBox 7174"/>
          <p:cNvSpPr txBox="1">
            <a:spLocks/>
          </p:cNvSpPr>
          <p:nvPr/>
        </p:nvSpPr>
        <p:spPr>
          <a:xfrm>
            <a:off x="4561783" y="1920017"/>
            <a:ext cx="3125283" cy="31502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주어진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기한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내 </a:t>
            </a: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완성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가능한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주제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선정</a:t>
            </a: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B31F5CC-8139-4B39-87DF-D80292092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421" y="4136624"/>
            <a:ext cx="1325499" cy="27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ko-KR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2ACA9D12-8E15-4226-B995-31EB892A8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763" y="4992444"/>
            <a:ext cx="1658061" cy="27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ko-KR"/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495DCA71-3086-43ED-AE97-AB9DAD5B7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512" y="6355579"/>
            <a:ext cx="1840021" cy="2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C5C2F-391B-4DC9-A16B-CA7E6CBD0F38}"/>
              </a:ext>
            </a:extLst>
          </p:cNvPr>
          <p:cNvSpPr txBox="1">
            <a:spLocks/>
          </p:cNvSpPr>
          <p:nvPr/>
        </p:nvSpPr>
        <p:spPr>
          <a:xfrm>
            <a:off x="1962785" y="7112178"/>
            <a:ext cx="839216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3B3838"/>
                </a:solidFill>
                <a:latin typeface="KoPubWorld돋움체 Medium" charset="0"/>
                <a:ea typeface="KoPubWorld돋움체 Medium" charset="0"/>
              </a:rPr>
              <a:t> </a:t>
            </a:r>
            <a:endParaRPr lang="ko-KR" altLang="en-US" sz="3200" b="1" strike="noStrike" cap="none" dirty="0">
              <a:solidFill>
                <a:srgbClr val="3B3838"/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98CBE9-BE78-4B2A-8318-5DA446ACD8C8}"/>
              </a:ext>
            </a:extLst>
          </p:cNvPr>
          <p:cNvSpPr txBox="1">
            <a:spLocks/>
          </p:cNvSpPr>
          <p:nvPr/>
        </p:nvSpPr>
        <p:spPr bwMode="auto">
          <a:xfrm>
            <a:off x="2505210" y="4626971"/>
            <a:ext cx="5227673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사용자의 편리성을 최우선으로 고려한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ea typeface="맑은 고딕" panose="020B0503020000020004" pitchFamily="50" charset="-127"/>
              </a:rPr>
              <a:t>UI/UX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설계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88C746-6FE9-4942-AF94-D9E8CA30FE15}"/>
              </a:ext>
            </a:extLst>
          </p:cNvPr>
          <p:cNvSpPr txBox="1">
            <a:spLocks/>
          </p:cNvSpPr>
          <p:nvPr/>
        </p:nvSpPr>
        <p:spPr bwMode="auto">
          <a:xfrm>
            <a:off x="2505210" y="5345934"/>
            <a:ext cx="7069777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회사의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ea typeface="맑은 고딕" panose="020B0503020000020004" pitchFamily="50" charset="-127"/>
              </a:rPr>
              <a:t>기술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ea typeface="맑은 고딕" panose="020B0503020000020004" pitchFamily="50" charset="-127"/>
              </a:rPr>
              <a:t>요구사항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을 최대한 반영 할 수 있는 </a:t>
            </a:r>
            <a:r>
              <a:rPr lang="en-US" altLang="ko-KR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구조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설계</a:t>
            </a: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와 협업 세팅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7BE75-7642-4DAC-A621-6EBDD6F342EC}"/>
              </a:ext>
            </a:extLst>
          </p:cNvPr>
          <p:cNvSpPr txBox="1">
            <a:spLocks/>
          </p:cNvSpPr>
          <p:nvPr/>
        </p:nvSpPr>
        <p:spPr bwMode="auto">
          <a:xfrm>
            <a:off x="2612922" y="5997664"/>
            <a:ext cx="7459002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적절한 프로젝트 범위 선정으로 </a:t>
            </a:r>
            <a:r>
              <a:rPr lang="en-US" altLang="ko-KR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서버와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웹, </a:t>
            </a:r>
            <a:r>
              <a:rPr lang="en-US" altLang="ko-KR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앱을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연동하는 </a:t>
            </a:r>
            <a:r>
              <a:rPr lang="en-US" altLang="ko-KR" sz="16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ea typeface="맑은 고딕" panose="020B0503020000020004" pitchFamily="50" charset="-127"/>
              </a:rPr>
              <a:t>전체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ea typeface="맑은 고딕" panose="020B0503020000020004" pitchFamily="50" charset="-127"/>
              </a:rPr>
              <a:t>서비스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를 개발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7B5958-E20B-4466-9CA5-338F3B95BA73}"/>
              </a:ext>
            </a:extLst>
          </p:cNvPr>
          <p:cNvSpPr txBox="1">
            <a:spLocks/>
          </p:cNvSpPr>
          <p:nvPr/>
        </p:nvSpPr>
        <p:spPr bwMode="auto">
          <a:xfrm>
            <a:off x="9211020" y="1292154"/>
            <a:ext cx="1812429" cy="4263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한컴 고딕" charset="0"/>
                <a:ea typeface="한컴 고딕" charset="0"/>
              </a:rPr>
              <a:t>근태 관리 솔루션</a:t>
            </a:r>
          </a:p>
        </p:txBody>
      </p:sp>
      <p:sp>
        <p:nvSpPr>
          <p:cNvPr id="48" name="도형 7171">
            <a:extLst>
              <a:ext uri="{FF2B5EF4-FFF2-40B4-BE49-F238E27FC236}">
                <a16:creationId xmlns:a16="http://schemas.microsoft.com/office/drawing/2014/main" id="{C24733EA-04F3-4691-B33B-1B5BD4F01019}"/>
              </a:ext>
            </a:extLst>
          </p:cNvPr>
          <p:cNvSpPr>
            <a:spLocks/>
          </p:cNvSpPr>
          <p:nvPr/>
        </p:nvSpPr>
        <p:spPr>
          <a:xfrm flipV="1">
            <a:off x="9761964" y="2383714"/>
            <a:ext cx="710539" cy="109934"/>
          </a:xfrm>
          <a:prstGeom prst="triangle">
            <a:avLst/>
          </a:prstGeom>
          <a:solidFill>
            <a:srgbClr val="262626">
              <a:alpha val="1844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914785-8062-4A8E-B515-7F1C735C956A}"/>
              </a:ext>
            </a:extLst>
          </p:cNvPr>
          <p:cNvSpPr txBox="1">
            <a:spLocks/>
          </p:cNvSpPr>
          <p:nvPr/>
        </p:nvSpPr>
        <p:spPr>
          <a:xfrm>
            <a:off x="9298623" y="1920017"/>
            <a:ext cx="1637224" cy="31502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주 52시간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제도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확산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32A50D-87DB-4FF2-98E5-E12C9C3FC50A}"/>
              </a:ext>
            </a:extLst>
          </p:cNvPr>
          <p:cNvSpPr txBox="1">
            <a:spLocks/>
          </p:cNvSpPr>
          <p:nvPr/>
        </p:nvSpPr>
        <p:spPr>
          <a:xfrm>
            <a:off x="1052936" y="2717857"/>
            <a:ext cx="2194007" cy="31502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기업 경영 플랫폼 서비스 조사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4CD9B8A0-97DE-49D2-A9F1-3BE7A8CA963C}"/>
              </a:ext>
            </a:extLst>
          </p:cNvPr>
          <p:cNvSpPr>
            <a:spLocks/>
          </p:cNvSpPr>
          <p:nvPr/>
        </p:nvSpPr>
        <p:spPr>
          <a:xfrm>
            <a:off x="3903287" y="2064096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D938D5D0-BD23-499D-BD98-7BE59DB508CA}"/>
              </a:ext>
            </a:extLst>
          </p:cNvPr>
          <p:cNvSpPr>
            <a:spLocks/>
          </p:cNvSpPr>
          <p:nvPr/>
        </p:nvSpPr>
        <p:spPr>
          <a:xfrm>
            <a:off x="7890035" y="2075820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09E11C-77A4-40E4-8A2D-AFE74CB3A5C9}"/>
              </a:ext>
            </a:extLst>
          </p:cNvPr>
          <p:cNvSpPr txBox="1">
            <a:spLocks/>
          </p:cNvSpPr>
          <p:nvPr/>
        </p:nvSpPr>
        <p:spPr bwMode="auto">
          <a:xfrm>
            <a:off x="4722628" y="1112105"/>
            <a:ext cx="2730235" cy="78643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여러 서비스 중 </a:t>
            </a:r>
            <a:r>
              <a:rPr lang="ko-KR" altLang="en-US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한컴 고딕" charset="0"/>
                <a:ea typeface="한컴 고딕" charset="0"/>
              </a:rPr>
              <a:t>짧은</a:t>
            </a:r>
            <a:r>
              <a:rPr lang="en-US" altLang="ko-KR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한컴 고딕" charset="0"/>
                <a:ea typeface="한컴 고딕" charset="0"/>
              </a:rPr>
              <a:t>기</a:t>
            </a: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6600"/>
                </a:solidFill>
                <a:latin typeface="한컴 고딕" charset="0"/>
                <a:ea typeface="한컴 고딕" charset="0"/>
              </a:rPr>
              <a:t>간</a:t>
            </a: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을</a:t>
            </a:r>
            <a:endParaRPr lang="en-US" altLang="ko-KR" sz="18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고딕" charset="0"/>
                <a:ea typeface="한컴 고딕" charset="0"/>
              </a:rPr>
              <a:t> 고려하여 선정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BC0CDA-417F-4604-9BF0-4CCB94ECAE73}"/>
              </a:ext>
            </a:extLst>
          </p:cNvPr>
          <p:cNvSpPr txBox="1">
            <a:spLocks/>
          </p:cNvSpPr>
          <p:nvPr/>
        </p:nvSpPr>
        <p:spPr bwMode="auto">
          <a:xfrm>
            <a:off x="4736549" y="2369954"/>
            <a:ext cx="2667717" cy="1035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프로젝트 범위를 근태 관리 솔루션 중 </a:t>
            </a:r>
            <a:endParaRPr lang="en-US" altLang="ko-KR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핵심 기능으로 </a:t>
            </a:r>
            <a:r>
              <a:rPr lang="ko-KR" altLang="en-US"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축소 선정하고 </a:t>
            </a: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완성도와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</a:t>
            </a: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기술적인</a:t>
            </a: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 측면에 집중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3864ED-D08B-47C9-88F2-364502A51FA6}"/>
              </a:ext>
            </a:extLst>
          </p:cNvPr>
          <p:cNvSpPr txBox="1">
            <a:spLocks/>
          </p:cNvSpPr>
          <p:nvPr/>
        </p:nvSpPr>
        <p:spPr bwMode="auto">
          <a:xfrm>
            <a:off x="9063654" y="2446417"/>
            <a:ext cx="2184678" cy="5428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다수의 기업에서 간편화된 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고딕" charset="0"/>
                <a:ea typeface="한컴 고딕" charset="0"/>
              </a:rPr>
              <a:t>근태관리 솔루션에 대한 수요 증가 </a:t>
            </a:r>
            <a:endParaRPr lang="ko-KR" altLang="en-US" sz="1200" b="0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한컴 고딕" charset="0"/>
              <a:ea typeface="한컴 고딕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F72611-1807-4A2F-9B50-5D8DACBE80AE}"/>
              </a:ext>
            </a:extLst>
          </p:cNvPr>
          <p:cNvSpPr txBox="1"/>
          <p:nvPr/>
        </p:nvSpPr>
        <p:spPr>
          <a:xfrm>
            <a:off x="5161274" y="3838956"/>
            <a:ext cx="181331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프로젝트 목표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8F43669-8147-4E72-A4E6-E880E6BD7DD5}"/>
              </a:ext>
            </a:extLst>
          </p:cNvPr>
          <p:cNvCxnSpPr/>
          <p:nvPr/>
        </p:nvCxnSpPr>
        <p:spPr bwMode="auto">
          <a:xfrm flipV="1">
            <a:off x="4067045" y="4253547"/>
            <a:ext cx="4000500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A83756-AE0F-4E0C-B69F-BA1AAC75365D}"/>
              </a:ext>
            </a:extLst>
          </p:cNvPr>
          <p:cNvSpPr/>
          <p:nvPr/>
        </p:nvSpPr>
        <p:spPr bwMode="auto">
          <a:xfrm>
            <a:off x="8120250" y="422052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484AA3-9008-43DC-8C5D-EB9E1309CD5E}"/>
              </a:ext>
            </a:extLst>
          </p:cNvPr>
          <p:cNvSpPr/>
          <p:nvPr/>
        </p:nvSpPr>
        <p:spPr bwMode="auto">
          <a:xfrm>
            <a:off x="3946395" y="422052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BCF2C7-6969-4D0F-94C2-7E0B7B07D1AD}"/>
              </a:ext>
            </a:extLst>
          </p:cNvPr>
          <p:cNvSpPr/>
          <p:nvPr/>
        </p:nvSpPr>
        <p:spPr>
          <a:xfrm>
            <a:off x="2534263" y="4760386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C20167F-AF29-4A3A-AB09-839C5C5E8A1B}"/>
              </a:ext>
            </a:extLst>
          </p:cNvPr>
          <p:cNvSpPr/>
          <p:nvPr/>
        </p:nvSpPr>
        <p:spPr>
          <a:xfrm>
            <a:off x="2529346" y="5462560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5BFDEA6-B349-46B2-AFA2-429D52353D1B}"/>
              </a:ext>
            </a:extLst>
          </p:cNvPr>
          <p:cNvSpPr/>
          <p:nvPr/>
        </p:nvSpPr>
        <p:spPr>
          <a:xfrm>
            <a:off x="2534263" y="6120420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6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21261D-3D74-48F5-8438-1F0B04994F82}"/>
              </a:ext>
            </a:extLst>
          </p:cNvPr>
          <p:cNvSpPr txBox="1"/>
          <p:nvPr/>
        </p:nvSpPr>
        <p:spPr>
          <a:xfrm>
            <a:off x="4609335" y="237358"/>
            <a:ext cx="292900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이트너스</a:t>
            </a: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 기술 요구사항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224D18-7407-41EF-A9D8-056046B85D24}"/>
              </a:ext>
            </a:extLst>
          </p:cNvPr>
          <p:cNvCxnSpPr/>
          <p:nvPr/>
        </p:nvCxnSpPr>
        <p:spPr bwMode="auto">
          <a:xfrm flipV="1">
            <a:off x="4072950" y="656717"/>
            <a:ext cx="4000500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837D3-210A-4DFA-A342-992841E655DA}"/>
              </a:ext>
            </a:extLst>
          </p:cNvPr>
          <p:cNvSpPr/>
          <p:nvPr/>
        </p:nvSpPr>
        <p:spPr bwMode="auto">
          <a:xfrm>
            <a:off x="8126155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0695F-A177-4529-9D33-B084A6AF6343}"/>
              </a:ext>
            </a:extLst>
          </p:cNvPr>
          <p:cNvSpPr/>
          <p:nvPr/>
        </p:nvSpPr>
        <p:spPr bwMode="auto">
          <a:xfrm>
            <a:off x="3952300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C5C2F-391B-4DC9-A16B-CA7E6CBD0F38}"/>
              </a:ext>
            </a:extLst>
          </p:cNvPr>
          <p:cNvSpPr txBox="1">
            <a:spLocks/>
          </p:cNvSpPr>
          <p:nvPr/>
        </p:nvSpPr>
        <p:spPr>
          <a:xfrm>
            <a:off x="1962785" y="7112178"/>
            <a:ext cx="839216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3B3838"/>
                </a:solidFill>
                <a:latin typeface="KoPubWorld돋움체 Medium" charset="0"/>
                <a:ea typeface="KoPubWorld돋움체 Medium" charset="0"/>
              </a:rPr>
              <a:t> </a:t>
            </a:r>
            <a:endParaRPr lang="ko-KR" altLang="en-US" sz="3200" b="1" strike="noStrike" cap="none" dirty="0">
              <a:solidFill>
                <a:srgbClr val="3B3838"/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CD96EA-5EA3-402A-B046-496E7293F4AE}"/>
              </a:ext>
            </a:extLst>
          </p:cNvPr>
          <p:cNvSpPr/>
          <p:nvPr/>
        </p:nvSpPr>
        <p:spPr>
          <a:xfrm>
            <a:off x="516808" y="1296273"/>
            <a:ext cx="6096000" cy="5152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적극적으로 동료들과 커뮤니케이션 할 수 있으신 분</a:t>
            </a: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안드로이드 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Custom UI Component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구현 가능하신 분</a:t>
            </a: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API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동작의 이해도가 있으신 분</a:t>
            </a: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Git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에 익숙하신 분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네트워크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/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앱 보안에 대한 이해도가 높으신 분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모바일 솔루션 개발 유 경험자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서버관리 유 경험자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HTML5, CSS3, </a:t>
            </a:r>
            <a:r>
              <a:rPr lang="en-US" altLang="ko-KR" sz="1400" b="1" kern="0" dirty="0" err="1">
                <a:ea typeface="맑은 고딕" panose="020B0503020000020004" pitchFamily="50" charset="-127"/>
              </a:rPr>
              <a:t>Jquery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 </a:t>
            </a:r>
            <a:r>
              <a:rPr lang="ko-KR" altLang="en-US" sz="1400" b="1" kern="0" dirty="0" err="1">
                <a:ea typeface="맑은 고딕" panose="020B0503020000020004" pitchFamily="50" charset="-127"/>
              </a:rPr>
              <a:t>능숙자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endParaRPr lang="en-US" altLang="ko-KR" sz="1400" b="1" kern="0" dirty="0"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FE99BD-B781-402D-B35C-897978E6FAC7}"/>
              </a:ext>
            </a:extLst>
          </p:cNvPr>
          <p:cNvSpPr/>
          <p:nvPr/>
        </p:nvSpPr>
        <p:spPr>
          <a:xfrm>
            <a:off x="6750636" y="1296273"/>
            <a:ext cx="6179566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그룹 통화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화상 채팅을 이용한 반복적인 회의 진행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Custom UI Library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를 일부 수정하여 사용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RESTful API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직접 설계 및 이용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 err="1">
                <a:ea typeface="맑은 고딕" panose="020B0503020000020004" pitchFamily="50" charset="-127"/>
              </a:rPr>
              <a:t>Github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 TEAM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으로 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Issue, Project, PR Code Review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 사용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회원 개인정보는 암호화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통신은 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Json web token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으로 보안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모바일 솔루션을 포함하는 서비스 개발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GCP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Computer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Engine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 이용</a:t>
            </a:r>
            <a:r>
              <a:rPr lang="en-US" altLang="ko-KR" sz="14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서버 자원 및 포트 관리</a:t>
            </a:r>
            <a:endParaRPr lang="en-US" altLang="ko-KR" sz="1400" b="1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400" b="1" kern="0" dirty="0">
                <a:ea typeface="맑은 고딕" panose="020B0503020000020004" pitchFamily="50" charset="-127"/>
              </a:rPr>
              <a:t>관리자 웹 서비스에 해당 기술 사용</a:t>
            </a:r>
            <a:endParaRPr lang="en-US" altLang="ko-KR" sz="1400" b="1" kern="0" dirty="0">
              <a:ea typeface="맑은 고딕" panose="020B0503020000020004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090FF9D-02A6-4030-9C9A-5F3CCB0C94E7}"/>
              </a:ext>
            </a:extLst>
          </p:cNvPr>
          <p:cNvSpPr>
            <a:spLocks/>
          </p:cNvSpPr>
          <p:nvPr/>
        </p:nvSpPr>
        <p:spPr>
          <a:xfrm>
            <a:off x="5863540" y="1564058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FDF62D0A-E3D8-42A2-B82A-E2C6FBD27D74}"/>
              </a:ext>
            </a:extLst>
          </p:cNvPr>
          <p:cNvSpPr>
            <a:spLocks/>
          </p:cNvSpPr>
          <p:nvPr/>
        </p:nvSpPr>
        <p:spPr>
          <a:xfrm>
            <a:off x="5863540" y="2651807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65EDFA9-E516-42EA-8D4D-D4ADDFF25941}"/>
              </a:ext>
            </a:extLst>
          </p:cNvPr>
          <p:cNvSpPr>
            <a:spLocks/>
          </p:cNvSpPr>
          <p:nvPr/>
        </p:nvSpPr>
        <p:spPr>
          <a:xfrm>
            <a:off x="5859918" y="2127305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9B6EC366-C74A-40DF-976A-E1788AEB8204}"/>
              </a:ext>
            </a:extLst>
          </p:cNvPr>
          <p:cNvSpPr>
            <a:spLocks/>
          </p:cNvSpPr>
          <p:nvPr/>
        </p:nvSpPr>
        <p:spPr>
          <a:xfrm>
            <a:off x="5859880" y="3263801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84E8C90F-1000-4C84-B1BA-88D45D90DF1E}"/>
              </a:ext>
            </a:extLst>
          </p:cNvPr>
          <p:cNvSpPr>
            <a:spLocks/>
          </p:cNvSpPr>
          <p:nvPr/>
        </p:nvSpPr>
        <p:spPr>
          <a:xfrm>
            <a:off x="5859879" y="3854172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F35134A-AEAD-421C-A60D-8BF1DC434C5C}"/>
              </a:ext>
            </a:extLst>
          </p:cNvPr>
          <p:cNvSpPr>
            <a:spLocks/>
          </p:cNvSpPr>
          <p:nvPr/>
        </p:nvSpPr>
        <p:spPr>
          <a:xfrm>
            <a:off x="5863540" y="4429579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3E50C1B0-133A-4E71-A0E6-7F4A815026CB}"/>
              </a:ext>
            </a:extLst>
          </p:cNvPr>
          <p:cNvSpPr>
            <a:spLocks/>
          </p:cNvSpPr>
          <p:nvPr/>
        </p:nvSpPr>
        <p:spPr>
          <a:xfrm>
            <a:off x="5858709" y="5032200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F253A213-21B9-4B65-9264-605F84CC53DB}"/>
              </a:ext>
            </a:extLst>
          </p:cNvPr>
          <p:cNvSpPr>
            <a:spLocks/>
          </p:cNvSpPr>
          <p:nvPr/>
        </p:nvSpPr>
        <p:spPr>
          <a:xfrm>
            <a:off x="5858708" y="5581039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CA8B03A-D97D-45A1-8D26-EF70AA79CEFF}"/>
              </a:ext>
            </a:extLst>
          </p:cNvPr>
          <p:cNvSpPr/>
          <p:nvPr/>
        </p:nvSpPr>
        <p:spPr>
          <a:xfrm>
            <a:off x="8370120" y="6538823"/>
            <a:ext cx="38218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200" kern="0" dirty="0">
                <a:ea typeface="맑은 고딕" panose="020B0503020000020004" pitchFamily="50" charset="-127"/>
              </a:rPr>
              <a:t>※ </a:t>
            </a:r>
            <a:r>
              <a:rPr lang="ko-KR" altLang="en-US" sz="1200" kern="0" dirty="0" err="1">
                <a:ea typeface="맑은 고딕" panose="020B0503020000020004" pitchFamily="50" charset="-127"/>
              </a:rPr>
              <a:t>이트너스</a:t>
            </a:r>
            <a:r>
              <a:rPr lang="ko-KR" altLang="en-US" sz="1200" kern="0" dirty="0">
                <a:ea typeface="맑은 고딕" panose="020B0503020000020004" pitchFamily="50" charset="-127"/>
              </a:rPr>
              <a:t> 지원 자격요건 및 우대사항 중 일부 발췌</a:t>
            </a:r>
            <a:endParaRPr lang="en-US" altLang="ko-KR" sz="1200" kern="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21261D-3D74-48F5-8438-1F0B04994F82}"/>
              </a:ext>
            </a:extLst>
          </p:cNvPr>
          <p:cNvSpPr txBox="1"/>
          <p:nvPr/>
        </p:nvSpPr>
        <p:spPr>
          <a:xfrm>
            <a:off x="5167181" y="237358"/>
            <a:ext cx="1813318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개발 프로세스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224D18-7407-41EF-A9D8-056046B85D24}"/>
              </a:ext>
            </a:extLst>
          </p:cNvPr>
          <p:cNvCxnSpPr/>
          <p:nvPr/>
        </p:nvCxnSpPr>
        <p:spPr bwMode="auto">
          <a:xfrm flipV="1">
            <a:off x="4072950" y="656717"/>
            <a:ext cx="4000500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837D3-210A-4DFA-A342-992841E655DA}"/>
              </a:ext>
            </a:extLst>
          </p:cNvPr>
          <p:cNvSpPr/>
          <p:nvPr/>
        </p:nvSpPr>
        <p:spPr bwMode="auto">
          <a:xfrm>
            <a:off x="8126155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0695F-A177-4529-9D33-B084A6AF6343}"/>
              </a:ext>
            </a:extLst>
          </p:cNvPr>
          <p:cNvSpPr/>
          <p:nvPr/>
        </p:nvSpPr>
        <p:spPr bwMode="auto">
          <a:xfrm>
            <a:off x="3952300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2DC817-230F-4EF7-9F7F-3E926468D590}"/>
              </a:ext>
            </a:extLst>
          </p:cNvPr>
          <p:cNvSpPr/>
          <p:nvPr/>
        </p:nvSpPr>
        <p:spPr>
          <a:xfrm>
            <a:off x="845845" y="1115199"/>
            <a:ext cx="5250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ko-KR" altLang="en-US" sz="2000" b="1" kern="0" dirty="0">
                <a:ea typeface="맑은 고딕" panose="020B0503020000020004" pitchFamily="50" charset="-127"/>
              </a:rPr>
              <a:t>반복적인 회의를 통한 </a:t>
            </a:r>
            <a:r>
              <a:rPr lang="ko-KR" altLang="en-US" sz="2000" b="1" kern="0" dirty="0">
                <a:solidFill>
                  <a:srgbClr val="FF6600"/>
                </a:solidFill>
                <a:ea typeface="맑은 고딕" panose="020B0503020000020004" pitchFamily="50" charset="-127"/>
              </a:rPr>
              <a:t>애자일</a:t>
            </a:r>
            <a:r>
              <a:rPr lang="ko-KR" altLang="en-US" sz="2000" b="1" kern="0" dirty="0">
                <a:ea typeface="맑은 고딕" panose="020B0503020000020004" pitchFamily="50" charset="-127"/>
              </a:rPr>
              <a:t> 프로세스 수립</a:t>
            </a:r>
            <a:endParaRPr lang="en-US" altLang="ko-KR" sz="2000" b="1" kern="0" dirty="0">
              <a:ea typeface="맑은 고딕" panose="020B0503020000020004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4BF94E0-E0C4-4CBF-92DC-2B0596F8C909}"/>
              </a:ext>
            </a:extLst>
          </p:cNvPr>
          <p:cNvSpPr>
            <a:spLocks/>
          </p:cNvSpPr>
          <p:nvPr/>
        </p:nvSpPr>
        <p:spPr>
          <a:xfrm>
            <a:off x="440759" y="1201470"/>
            <a:ext cx="351721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0995396-49DC-4CD3-968A-CA00EC3C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9" y="1159909"/>
            <a:ext cx="2680051" cy="25613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BEA04D9-36A5-45E6-990E-93B1F1D9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100" y="1159909"/>
            <a:ext cx="3839235" cy="25629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70AA5C-DB87-49D7-B576-83B2C746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499" y="3860386"/>
            <a:ext cx="3248716" cy="2674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A86EB9-8BB5-4F9D-A641-9709DAA2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407" y="3859019"/>
            <a:ext cx="2955928" cy="26758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69D79D-6C8F-48E2-82A2-B0108B7C2756}"/>
              </a:ext>
            </a:extLst>
          </p:cNvPr>
          <p:cNvSpPr/>
          <p:nvPr/>
        </p:nvSpPr>
        <p:spPr>
          <a:xfrm>
            <a:off x="650245" y="6049637"/>
            <a:ext cx="5641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0" dirty="0">
                <a:ea typeface="맑은 고딕" panose="020B0503020000020004" pitchFamily="50" charset="-127"/>
              </a:rPr>
              <a:t>※ </a:t>
            </a:r>
            <a:r>
              <a:rPr lang="en-US" altLang="ko-KR" dirty="0" err="1">
                <a:ea typeface="맑은 고딕" panose="020B0503020000020004" pitchFamily="50" charset="-127"/>
                <a:hlinkClick r:id="rId6"/>
              </a:rPr>
              <a:t>Github</a:t>
            </a:r>
            <a:r>
              <a:rPr lang="en-US" altLang="ko-KR" dirty="0">
                <a:ea typeface="맑은 고딕" panose="020B0503020000020004" pitchFamily="50" charset="-127"/>
                <a:hlinkClick r:id="rId6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hlinkClick r:id="rId6"/>
              </a:rPr>
              <a:t>주소</a:t>
            </a:r>
            <a:r>
              <a:rPr lang="en-US" altLang="ko-KR" dirty="0">
                <a:ea typeface="맑은 고딕" panose="020B0503020000020004" pitchFamily="50" charset="-127"/>
                <a:hlinkClick r:id="rId6"/>
              </a:rPr>
              <a:t> - https://github.com/g-bridge-etners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DAACF8-2F5B-4D77-8D1D-1585FEFFEA4F}"/>
              </a:ext>
            </a:extLst>
          </p:cNvPr>
          <p:cNvSpPr/>
          <p:nvPr/>
        </p:nvSpPr>
        <p:spPr>
          <a:xfrm>
            <a:off x="949377" y="2297578"/>
            <a:ext cx="4687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ea typeface="맑은 고딕" panose="020B0503020000020004" pitchFamily="50" charset="-127"/>
              </a:rPr>
              <a:t>기획단계에서 작업을 기능 단위로 나누어 모듈화 하고</a:t>
            </a:r>
            <a:r>
              <a:rPr lang="en-US" altLang="ko-KR" sz="1200" kern="0" dirty="0"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ea typeface="맑은 고딕" panose="020B0503020000020004" pitchFamily="50" charset="-127"/>
              </a:rPr>
              <a:t>우선 순위를 나누어 서비스를 업데이트 하는 방식으로 개발 진행</a:t>
            </a:r>
            <a:endParaRPr lang="en-US" altLang="ko-KR" sz="12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605BBF-0152-42C9-9248-79EAFAE7B96D}"/>
              </a:ext>
            </a:extLst>
          </p:cNvPr>
          <p:cNvSpPr/>
          <p:nvPr/>
        </p:nvSpPr>
        <p:spPr>
          <a:xfrm>
            <a:off x="949901" y="3251716"/>
            <a:ext cx="4520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kern="0" dirty="0">
                <a:ea typeface="맑은 고딕" panose="020B0503020000020004" pitchFamily="50" charset="-127"/>
              </a:rPr>
              <a:t>매일 짧은 회의를 가져 작업 결과물</a:t>
            </a:r>
            <a:r>
              <a:rPr lang="en-US" altLang="ko-KR" sz="1200" kern="0" dirty="0"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ea typeface="맑은 고딕" panose="020B0503020000020004" pitchFamily="50" charset="-127"/>
              </a:rPr>
              <a:t>오류 사항을 공유하며 아이디어를 더해 다음 작업의 요구사항</a:t>
            </a:r>
            <a:r>
              <a:rPr lang="en-US" altLang="ko-KR" sz="1200" kern="0" dirty="0"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ea typeface="맑은 고딕" panose="020B0503020000020004" pitchFamily="50" charset="-127"/>
              </a:rPr>
              <a:t>설계에 유연하게 반영함</a:t>
            </a:r>
            <a:r>
              <a:rPr lang="en-US" altLang="ko-KR" sz="1200" kern="0" dirty="0"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99E0F5-A6C9-4048-9C24-7B2F55F804BB}"/>
              </a:ext>
            </a:extLst>
          </p:cNvPr>
          <p:cNvSpPr/>
          <p:nvPr/>
        </p:nvSpPr>
        <p:spPr>
          <a:xfrm>
            <a:off x="592257" y="1915591"/>
            <a:ext cx="1981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>
                <a:ea typeface="맑은 고딕" panose="020B0503020000020004" pitchFamily="50" charset="-127"/>
              </a:rPr>
              <a:t>기능단위 모듈화</a:t>
            </a:r>
            <a:endParaRPr lang="en-US" altLang="ko-KR" sz="1600" b="1" kern="0" dirty="0"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2E9BEA-DDE0-4D6B-BD8C-4A17E418C864}"/>
              </a:ext>
            </a:extLst>
          </p:cNvPr>
          <p:cNvSpPr/>
          <p:nvPr/>
        </p:nvSpPr>
        <p:spPr>
          <a:xfrm>
            <a:off x="650245" y="2947458"/>
            <a:ext cx="4394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>
                <a:ea typeface="맑은 고딕" panose="020B0503020000020004" pitchFamily="50" charset="-127"/>
              </a:rPr>
              <a:t>매일 회의에서 작업 공유 → 유연하게 반응</a:t>
            </a:r>
            <a:endParaRPr lang="en-US" altLang="ko-KR" sz="1600" b="1" kern="0" dirty="0"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4C8CED-A020-4C34-8E19-764A5C58E137}"/>
              </a:ext>
            </a:extLst>
          </p:cNvPr>
          <p:cNvSpPr/>
          <p:nvPr/>
        </p:nvSpPr>
        <p:spPr>
          <a:xfrm>
            <a:off x="660740" y="4719432"/>
            <a:ext cx="4591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err="1">
                <a:ea typeface="맑은 고딕" panose="020B0503020000020004" pitchFamily="50" charset="-127"/>
              </a:rPr>
              <a:t>Github</a:t>
            </a:r>
            <a:r>
              <a:rPr lang="en-US" altLang="ko-KR" sz="1600" b="1" kern="0" dirty="0">
                <a:ea typeface="맑은 고딕" panose="020B0503020000020004" pitchFamily="50" charset="-127"/>
              </a:rPr>
              <a:t> Flow</a:t>
            </a:r>
            <a:r>
              <a:rPr lang="ko-KR" altLang="en-US" sz="1600" b="1" kern="0" dirty="0">
                <a:ea typeface="맑은 고딕" panose="020B0503020000020004" pitchFamily="50" charset="-127"/>
              </a:rPr>
              <a:t>에 따른 개발</a:t>
            </a:r>
            <a:r>
              <a:rPr lang="en-US" altLang="ko-KR" sz="16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>
                <a:ea typeface="맑은 고딕" panose="020B0503020000020004" pitchFamily="50" charset="-127"/>
              </a:rPr>
              <a:t>테스트</a:t>
            </a:r>
            <a:r>
              <a:rPr lang="en-US" altLang="ko-KR" sz="16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>
                <a:ea typeface="맑은 고딕" panose="020B0503020000020004" pitchFamily="50" charset="-127"/>
              </a:rPr>
              <a:t>출시 관리</a:t>
            </a:r>
            <a:endParaRPr lang="en-US" altLang="ko-KR" sz="1600" b="1" kern="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2F00F-3365-4929-BC17-168278A956FF}"/>
              </a:ext>
            </a:extLst>
          </p:cNvPr>
          <p:cNvSpPr/>
          <p:nvPr/>
        </p:nvSpPr>
        <p:spPr>
          <a:xfrm>
            <a:off x="1011966" y="5034361"/>
            <a:ext cx="4562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kern="0" dirty="0" err="1">
                <a:ea typeface="맑은 고딕" panose="020B0503020000020004" pitchFamily="50" charset="-127"/>
              </a:rPr>
              <a:t>Github</a:t>
            </a:r>
            <a:r>
              <a:rPr lang="ko-KR" altLang="en-US" sz="1200" kern="0" dirty="0">
                <a:ea typeface="맑은 고딕" panose="020B0503020000020004" pitchFamily="50" charset="-127"/>
              </a:rPr>
              <a:t>의 이슈</a:t>
            </a:r>
            <a:r>
              <a:rPr lang="en-US" altLang="ko-KR" sz="1200" kern="0" dirty="0"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ea typeface="맑은 고딕" panose="020B0503020000020004" pitchFamily="50" charset="-127"/>
              </a:rPr>
              <a:t>프로젝트</a:t>
            </a:r>
            <a:r>
              <a:rPr lang="en-US" altLang="ko-KR" sz="1200" kern="0" dirty="0">
                <a:ea typeface="맑은 고딕" panose="020B0503020000020004" pitchFamily="50" charset="-127"/>
              </a:rPr>
              <a:t>, Pull Request </a:t>
            </a:r>
            <a:r>
              <a:rPr lang="ko-KR" altLang="en-US" sz="1200" kern="0" dirty="0">
                <a:ea typeface="맑은 고딕" panose="020B0503020000020004" pitchFamily="50" charset="-127"/>
              </a:rPr>
              <a:t>코드 리뷰 기능을 이용하고 자체적으로 </a:t>
            </a:r>
            <a:r>
              <a:rPr lang="en-US" altLang="ko-KR" sz="1200" kern="0" dirty="0" err="1">
                <a:ea typeface="맑은 고딕" panose="020B0503020000020004" pitchFamily="50" charset="-127"/>
              </a:rPr>
              <a:t>Github</a:t>
            </a:r>
            <a:r>
              <a:rPr lang="en-US" altLang="ko-KR" sz="1200" kern="0" dirty="0"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ea typeface="맑은 고딕" panose="020B0503020000020004" pitchFamily="50" charset="-127"/>
              </a:rPr>
              <a:t>이용 규칙을 정해서 개발</a:t>
            </a:r>
            <a:r>
              <a:rPr lang="en-US" altLang="ko-KR" sz="1200" kern="0" dirty="0"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ea typeface="맑은 고딕" panose="020B0503020000020004" pitchFamily="50" charset="-127"/>
              </a:rPr>
              <a:t>테스트 및 출시 관리</a:t>
            </a:r>
            <a:endParaRPr lang="en-US" altLang="ko-KR" sz="1200" kern="0" dirty="0"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59C728-4A0E-4ACC-8EAE-4FE6518B7918}"/>
              </a:ext>
            </a:extLst>
          </p:cNvPr>
          <p:cNvSpPr/>
          <p:nvPr/>
        </p:nvSpPr>
        <p:spPr>
          <a:xfrm>
            <a:off x="650245" y="4095365"/>
            <a:ext cx="37673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b="1" kern="0" dirty="0">
                <a:ea typeface="맑은 고딕" panose="020B0503020000020004" pitchFamily="50" charset="-127"/>
              </a:rPr>
              <a:t>산출물보단 소프트웨어로 회의 진행</a:t>
            </a:r>
            <a:endParaRPr lang="en-US" altLang="ko-KR" sz="1600" b="1" kern="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1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21261D-3D74-48F5-8438-1F0B04994F82}"/>
              </a:ext>
            </a:extLst>
          </p:cNvPr>
          <p:cNvSpPr txBox="1"/>
          <p:nvPr/>
        </p:nvSpPr>
        <p:spPr>
          <a:xfrm>
            <a:off x="2549984" y="237358"/>
            <a:ext cx="1210589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시나리오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224D18-7407-41EF-A9D8-056046B85D24}"/>
              </a:ext>
            </a:extLst>
          </p:cNvPr>
          <p:cNvCxnSpPr>
            <a:cxnSpLocks/>
          </p:cNvCxnSpPr>
          <p:nvPr/>
        </p:nvCxnSpPr>
        <p:spPr bwMode="auto">
          <a:xfrm>
            <a:off x="1787550" y="656717"/>
            <a:ext cx="2755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837D3-210A-4DFA-A342-992841E655DA}"/>
              </a:ext>
            </a:extLst>
          </p:cNvPr>
          <p:cNvSpPr/>
          <p:nvPr/>
        </p:nvSpPr>
        <p:spPr bwMode="auto">
          <a:xfrm>
            <a:off x="4585801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0695F-A177-4529-9D33-B084A6AF6343}"/>
              </a:ext>
            </a:extLst>
          </p:cNvPr>
          <p:cNvSpPr/>
          <p:nvPr/>
        </p:nvSpPr>
        <p:spPr bwMode="auto">
          <a:xfrm>
            <a:off x="1656810" y="623697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7" name="그림 56" descr="C:/Users/User2.DESKTOP-IKD1T18/AppData/Roaming/PolarisOffice/ETemp/20056_2562672/image5.jpeg">
            <a:extLst>
              <a:ext uri="{FF2B5EF4-FFF2-40B4-BE49-F238E27FC236}">
                <a16:creationId xmlns:a16="http://schemas.microsoft.com/office/drawing/2014/main" id="{0C9AE654-6D62-4F3E-A11C-210D3E1A9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6" y="1625296"/>
            <a:ext cx="1037791" cy="874516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9" name="도형 15389">
            <a:extLst>
              <a:ext uri="{FF2B5EF4-FFF2-40B4-BE49-F238E27FC236}">
                <a16:creationId xmlns:a16="http://schemas.microsoft.com/office/drawing/2014/main" id="{59868CF7-93CF-4CD7-8E91-E13F6A09F848}"/>
              </a:ext>
            </a:extLst>
          </p:cNvPr>
          <p:cNvSpPr>
            <a:spLocks/>
          </p:cNvSpPr>
          <p:nvPr/>
        </p:nvSpPr>
        <p:spPr>
          <a:xfrm>
            <a:off x="2161092" y="951230"/>
            <a:ext cx="3758280" cy="1699892"/>
          </a:xfrm>
          <a:prstGeom prst="roundRect">
            <a:avLst/>
          </a:prstGeom>
          <a:solidFill>
            <a:srgbClr val="FECEB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15390">
            <a:extLst>
              <a:ext uri="{FF2B5EF4-FFF2-40B4-BE49-F238E27FC236}">
                <a16:creationId xmlns:a16="http://schemas.microsoft.com/office/drawing/2014/main" id="{59B01C99-1D23-4DA5-903A-0EFF534E7FD6}"/>
              </a:ext>
            </a:extLst>
          </p:cNvPr>
          <p:cNvSpPr>
            <a:spLocks/>
          </p:cNvSpPr>
          <p:nvPr/>
        </p:nvSpPr>
        <p:spPr>
          <a:xfrm>
            <a:off x="2309364" y="4023186"/>
            <a:ext cx="3068930" cy="1813679"/>
          </a:xfrm>
          <a:prstGeom prst="roundRect">
            <a:avLst/>
          </a:prstGeom>
          <a:solidFill>
            <a:srgbClr val="ADCCE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1" name="도형 15391">
            <a:extLst>
              <a:ext uri="{FF2B5EF4-FFF2-40B4-BE49-F238E27FC236}">
                <a16:creationId xmlns:a16="http://schemas.microsoft.com/office/drawing/2014/main" id="{8BA43F6D-4B9E-44D5-BB5D-E68643C4E4BF}"/>
              </a:ext>
            </a:extLst>
          </p:cNvPr>
          <p:cNvSpPr>
            <a:spLocks/>
          </p:cNvSpPr>
          <p:nvPr/>
        </p:nvSpPr>
        <p:spPr>
          <a:xfrm>
            <a:off x="510765" y="1208405"/>
            <a:ext cx="697481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15392">
            <a:extLst>
              <a:ext uri="{FF2B5EF4-FFF2-40B4-BE49-F238E27FC236}">
                <a16:creationId xmlns:a16="http://schemas.microsoft.com/office/drawing/2014/main" id="{1CEB5294-AFC6-42C8-AA22-452C9DC23C6A}"/>
              </a:ext>
            </a:extLst>
          </p:cNvPr>
          <p:cNvSpPr>
            <a:spLocks/>
          </p:cNvSpPr>
          <p:nvPr/>
        </p:nvSpPr>
        <p:spPr>
          <a:xfrm>
            <a:off x="2570256" y="4306379"/>
            <a:ext cx="1008380" cy="35369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사원 별 근태 관리</a:t>
            </a:r>
          </a:p>
        </p:txBody>
      </p:sp>
      <p:sp>
        <p:nvSpPr>
          <p:cNvPr id="33" name="도형 15393">
            <a:extLst>
              <a:ext uri="{FF2B5EF4-FFF2-40B4-BE49-F238E27FC236}">
                <a16:creationId xmlns:a16="http://schemas.microsoft.com/office/drawing/2014/main" id="{8F6C0747-C32A-4F9F-8111-AFCD1697AAF2}"/>
              </a:ext>
            </a:extLst>
          </p:cNvPr>
          <p:cNvSpPr>
            <a:spLocks/>
          </p:cNvSpPr>
          <p:nvPr/>
        </p:nvSpPr>
        <p:spPr>
          <a:xfrm>
            <a:off x="2570256" y="4931854"/>
            <a:ext cx="1008380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근태 현황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리포트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15394">
            <a:extLst>
              <a:ext uri="{FF2B5EF4-FFF2-40B4-BE49-F238E27FC236}">
                <a16:creationId xmlns:a16="http://schemas.microsoft.com/office/drawing/2014/main" id="{BD106970-1853-48ED-9C51-2E2A6CFD6735}"/>
              </a:ext>
            </a:extLst>
          </p:cNvPr>
          <p:cNvSpPr>
            <a:spLocks/>
          </p:cNvSpPr>
          <p:nvPr/>
        </p:nvSpPr>
        <p:spPr>
          <a:xfrm>
            <a:off x="1458765" y="1208405"/>
            <a:ext cx="570881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15395">
            <a:extLst>
              <a:ext uri="{FF2B5EF4-FFF2-40B4-BE49-F238E27FC236}">
                <a16:creationId xmlns:a16="http://schemas.microsoft.com/office/drawing/2014/main" id="{CFE9829C-FDF2-434B-8A36-20EBA7FC6BB2}"/>
              </a:ext>
            </a:extLst>
          </p:cNvPr>
          <p:cNvSpPr>
            <a:spLocks/>
          </p:cNvSpPr>
          <p:nvPr/>
        </p:nvSpPr>
        <p:spPr>
          <a:xfrm>
            <a:off x="3538764" y="1208405"/>
            <a:ext cx="1008380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출근 체크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15396">
            <a:extLst>
              <a:ext uri="{FF2B5EF4-FFF2-40B4-BE49-F238E27FC236}">
                <a16:creationId xmlns:a16="http://schemas.microsoft.com/office/drawing/2014/main" id="{48922955-65ED-4C6E-A31E-5DD2F73340E9}"/>
              </a:ext>
            </a:extLst>
          </p:cNvPr>
          <p:cNvSpPr>
            <a:spLocks/>
          </p:cNvSpPr>
          <p:nvPr/>
        </p:nvSpPr>
        <p:spPr>
          <a:xfrm>
            <a:off x="4777346" y="1208404"/>
            <a:ext cx="1008380" cy="32778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출근 처리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15397">
            <a:extLst>
              <a:ext uri="{FF2B5EF4-FFF2-40B4-BE49-F238E27FC236}">
                <a16:creationId xmlns:a16="http://schemas.microsoft.com/office/drawing/2014/main" id="{570C64C7-410D-4103-89CA-EA91EE9666FC}"/>
              </a:ext>
            </a:extLst>
          </p:cNvPr>
          <p:cNvSpPr>
            <a:spLocks/>
          </p:cNvSpPr>
          <p:nvPr/>
        </p:nvSpPr>
        <p:spPr>
          <a:xfrm>
            <a:off x="4791364" y="1807717"/>
            <a:ext cx="1008380" cy="3265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퇴근 처리 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15400">
            <a:extLst>
              <a:ext uri="{FF2B5EF4-FFF2-40B4-BE49-F238E27FC236}">
                <a16:creationId xmlns:a16="http://schemas.microsoft.com/office/drawing/2014/main" id="{25E56C72-BC65-4E09-9E8E-D5D621F7096F}"/>
              </a:ext>
            </a:extLst>
          </p:cNvPr>
          <p:cNvSpPr>
            <a:spLocks/>
          </p:cNvSpPr>
          <p:nvPr/>
        </p:nvSpPr>
        <p:spPr>
          <a:xfrm>
            <a:off x="2305950" y="2222558"/>
            <a:ext cx="1008380" cy="32223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 출퇴근 </a:t>
            </a:r>
            <a:r>
              <a:rPr lang="en-US" altLang="ko-KR" sz="10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기록</a:t>
            </a: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조회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15401">
            <a:extLst>
              <a:ext uri="{FF2B5EF4-FFF2-40B4-BE49-F238E27FC236}">
                <a16:creationId xmlns:a16="http://schemas.microsoft.com/office/drawing/2014/main" id="{452CDE23-7097-4983-936B-D346DF6448DB}"/>
              </a:ext>
            </a:extLst>
          </p:cNvPr>
          <p:cNvSpPr>
            <a:spLocks/>
          </p:cNvSpPr>
          <p:nvPr/>
        </p:nvSpPr>
        <p:spPr>
          <a:xfrm>
            <a:off x="3538764" y="2228215"/>
            <a:ext cx="1008380" cy="34703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지난 출퇴근 기록 조회</a:t>
            </a:r>
          </a:p>
        </p:txBody>
      </p:sp>
      <p:sp>
        <p:nvSpPr>
          <p:cNvPr id="41" name="도형 15404">
            <a:extLst>
              <a:ext uri="{FF2B5EF4-FFF2-40B4-BE49-F238E27FC236}">
                <a16:creationId xmlns:a16="http://schemas.microsoft.com/office/drawing/2014/main" id="{AEDBC9DC-F0FD-40F4-A771-5C5E7B6FC3E9}"/>
              </a:ext>
            </a:extLst>
          </p:cNvPr>
          <p:cNvSpPr>
            <a:spLocks/>
          </p:cNvSpPr>
          <p:nvPr/>
        </p:nvSpPr>
        <p:spPr>
          <a:xfrm>
            <a:off x="3551820" y="1810258"/>
            <a:ext cx="1008380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퇴근 체크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15405">
            <a:extLst>
              <a:ext uri="{FF2B5EF4-FFF2-40B4-BE49-F238E27FC236}">
                <a16:creationId xmlns:a16="http://schemas.microsoft.com/office/drawing/2014/main" id="{334DBC40-B9B9-4225-86DE-6F697C19A5D9}"/>
              </a:ext>
            </a:extLst>
          </p:cNvPr>
          <p:cNvSpPr>
            <a:spLocks/>
          </p:cNvSpPr>
          <p:nvPr/>
        </p:nvSpPr>
        <p:spPr>
          <a:xfrm>
            <a:off x="4013714" y="4306378"/>
            <a:ext cx="1008380" cy="55930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사원 별 근무 일정 확인 및 수정</a:t>
            </a:r>
          </a:p>
        </p:txBody>
      </p:sp>
      <p:cxnSp>
        <p:nvCxnSpPr>
          <p:cNvPr id="45" name="도형 15411">
            <a:extLst>
              <a:ext uri="{FF2B5EF4-FFF2-40B4-BE49-F238E27FC236}">
                <a16:creationId xmlns:a16="http://schemas.microsoft.com/office/drawing/2014/main" id="{38686E54-E5B4-4678-8F46-84A379899014}"/>
              </a:ext>
            </a:extLst>
          </p:cNvPr>
          <p:cNvCxnSpPr/>
          <p:nvPr/>
        </p:nvCxnSpPr>
        <p:spPr>
          <a:xfrm flipV="1">
            <a:off x="1210316" y="1345565"/>
            <a:ext cx="246380" cy="635"/>
          </a:xfrm>
          <a:prstGeom prst="bentConnector3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15412">
            <a:extLst>
              <a:ext uri="{FF2B5EF4-FFF2-40B4-BE49-F238E27FC236}">
                <a16:creationId xmlns:a16="http://schemas.microsoft.com/office/drawing/2014/main" id="{E734A0D4-6AC9-40E5-95E5-CA49D11DA611}"/>
              </a:ext>
            </a:extLst>
          </p:cNvPr>
          <p:cNvCxnSpPr/>
          <p:nvPr/>
        </p:nvCxnSpPr>
        <p:spPr>
          <a:xfrm flipV="1">
            <a:off x="2028377" y="1345565"/>
            <a:ext cx="246380" cy="63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15413">
            <a:extLst>
              <a:ext uri="{FF2B5EF4-FFF2-40B4-BE49-F238E27FC236}">
                <a16:creationId xmlns:a16="http://schemas.microsoft.com/office/drawing/2014/main" id="{A9DD0EC5-9B60-494F-9E48-879EB51813E1}"/>
              </a:ext>
            </a:extLst>
          </p:cNvPr>
          <p:cNvCxnSpPr>
            <a:cxnSpLocks/>
          </p:cNvCxnSpPr>
          <p:nvPr/>
        </p:nvCxnSpPr>
        <p:spPr>
          <a:xfrm>
            <a:off x="4547144" y="1345565"/>
            <a:ext cx="226063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형 15417">
            <a:extLst>
              <a:ext uri="{FF2B5EF4-FFF2-40B4-BE49-F238E27FC236}">
                <a16:creationId xmlns:a16="http://schemas.microsoft.com/office/drawing/2014/main" id="{731F2C32-F783-4D05-B4C1-5038DEEC05F9}"/>
              </a:ext>
            </a:extLst>
          </p:cNvPr>
          <p:cNvSpPr>
            <a:spLocks/>
          </p:cNvSpPr>
          <p:nvPr/>
        </p:nvSpPr>
        <p:spPr>
          <a:xfrm rot="16200000" flipH="1">
            <a:off x="1707804" y="1776627"/>
            <a:ext cx="1031748" cy="164543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49" name="도형 15418">
            <a:extLst>
              <a:ext uri="{FF2B5EF4-FFF2-40B4-BE49-F238E27FC236}">
                <a16:creationId xmlns:a16="http://schemas.microsoft.com/office/drawing/2014/main" id="{734120F1-2E57-4955-A28E-6472AD9A8E34}"/>
              </a:ext>
            </a:extLst>
          </p:cNvPr>
          <p:cNvSpPr>
            <a:spLocks/>
          </p:cNvSpPr>
          <p:nvPr/>
        </p:nvSpPr>
        <p:spPr>
          <a:xfrm rot="16200000" flipH="1">
            <a:off x="1927658" y="2560117"/>
            <a:ext cx="599265" cy="171768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51" name="도형 15420">
            <a:extLst>
              <a:ext uri="{FF2B5EF4-FFF2-40B4-BE49-F238E27FC236}">
                <a16:creationId xmlns:a16="http://schemas.microsoft.com/office/drawing/2014/main" id="{A89A989C-436B-4654-A9CA-DD3EC25E4897}"/>
              </a:ext>
            </a:extLst>
          </p:cNvPr>
          <p:cNvSpPr>
            <a:spLocks/>
          </p:cNvSpPr>
          <p:nvPr/>
        </p:nvSpPr>
        <p:spPr>
          <a:xfrm rot="16200000" flipH="1">
            <a:off x="3658270" y="5253578"/>
            <a:ext cx="468653" cy="242234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cxnSp>
        <p:nvCxnSpPr>
          <p:cNvPr id="52" name="도형 15421">
            <a:extLst>
              <a:ext uri="{FF2B5EF4-FFF2-40B4-BE49-F238E27FC236}">
                <a16:creationId xmlns:a16="http://schemas.microsoft.com/office/drawing/2014/main" id="{CA6AD127-AD8B-49ED-BD3C-7ADAFFD9CF34}"/>
              </a:ext>
            </a:extLst>
          </p:cNvPr>
          <p:cNvCxnSpPr>
            <a:cxnSpLocks/>
          </p:cNvCxnSpPr>
          <p:nvPr/>
        </p:nvCxnSpPr>
        <p:spPr>
          <a:xfrm>
            <a:off x="3332823" y="2374138"/>
            <a:ext cx="202435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15437">
            <a:extLst>
              <a:ext uri="{FF2B5EF4-FFF2-40B4-BE49-F238E27FC236}">
                <a16:creationId xmlns:a16="http://schemas.microsoft.com/office/drawing/2014/main" id="{6BD5CC05-1892-4D0B-A53A-A0DC3E649760}"/>
              </a:ext>
            </a:extLst>
          </p:cNvPr>
          <p:cNvSpPr txBox="1">
            <a:spLocks/>
          </p:cNvSpPr>
          <p:nvPr/>
        </p:nvSpPr>
        <p:spPr>
          <a:xfrm>
            <a:off x="3285821" y="924705"/>
            <a:ext cx="1425390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근태 체크 및 </a:t>
            </a:r>
            <a:r>
              <a:rPr lang="ko-KR" altLang="en-US" sz="1200" b="1" dirty="0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endParaRPr lang="ko-KR" altLang="en-US" sz="1200" b="1" strike="noStrike" cap="none" dirty="0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5438">
            <a:extLst>
              <a:ext uri="{FF2B5EF4-FFF2-40B4-BE49-F238E27FC236}">
                <a16:creationId xmlns:a16="http://schemas.microsoft.com/office/drawing/2014/main" id="{114EEB36-12AC-4167-A619-BCA528537CB4}"/>
              </a:ext>
            </a:extLst>
          </p:cNvPr>
          <p:cNvSpPr txBox="1">
            <a:spLocks/>
          </p:cNvSpPr>
          <p:nvPr/>
        </p:nvSpPr>
        <p:spPr>
          <a:xfrm>
            <a:off x="3026012" y="4001216"/>
            <a:ext cx="1733167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err="1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근태</a:t>
            </a:r>
            <a:r>
              <a:rPr lang="en-US" altLang="ko-KR" sz="1200" b="1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200" b="1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모니터링 및 관리</a:t>
            </a:r>
          </a:p>
        </p:txBody>
      </p:sp>
      <p:cxnSp>
        <p:nvCxnSpPr>
          <p:cNvPr id="59" name="도형 15439">
            <a:extLst>
              <a:ext uri="{FF2B5EF4-FFF2-40B4-BE49-F238E27FC236}">
                <a16:creationId xmlns:a16="http://schemas.microsoft.com/office/drawing/2014/main" id="{00E83DA7-F6AA-4A8C-A4B1-D1E5D5EB0ED7}"/>
              </a:ext>
            </a:extLst>
          </p:cNvPr>
          <p:cNvCxnSpPr>
            <a:cxnSpLocks/>
          </p:cNvCxnSpPr>
          <p:nvPr/>
        </p:nvCxnSpPr>
        <p:spPr>
          <a:xfrm>
            <a:off x="2125849" y="4438931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E75643-3F8B-4572-9750-7FA29B3A261B}"/>
              </a:ext>
            </a:extLst>
          </p:cNvPr>
          <p:cNvSpPr txBox="1">
            <a:spLocks/>
          </p:cNvSpPr>
          <p:nvPr/>
        </p:nvSpPr>
        <p:spPr bwMode="auto">
          <a:xfrm>
            <a:off x="339992" y="5780029"/>
            <a:ext cx="1740647" cy="584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tx1"/>
                </a:solidFill>
                <a:highlight>
                  <a:srgbClr val="ADCCE9"/>
                </a:highlight>
                <a:latin typeface="Abadi" charset="0"/>
                <a:ea typeface="Abadi" charset="0"/>
              </a:rPr>
              <a:t>[ Administrator ]</a:t>
            </a: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highlight>
                  <a:srgbClr val="ADCCE9"/>
                </a:highlight>
                <a:latin typeface="Abadi" charset="0"/>
                <a:ea typeface="Abadi" charset="0"/>
              </a:rPr>
              <a:t>[ Android ]</a:t>
            </a:r>
            <a:endParaRPr lang="ko-KR" altLang="en-US" sz="1600" b="0" strike="noStrike" cap="none" dirty="0">
              <a:solidFill>
                <a:schemeClr val="tx1"/>
              </a:solidFill>
              <a:highlight>
                <a:srgbClr val="ADCCE9"/>
              </a:highlight>
              <a:latin typeface="Abadi" charset="0"/>
              <a:ea typeface="Abadi" charset="0"/>
            </a:endParaRPr>
          </a:p>
        </p:txBody>
      </p:sp>
      <p:cxnSp>
        <p:nvCxnSpPr>
          <p:cNvPr id="64" name="도형 15413">
            <a:extLst>
              <a:ext uri="{FF2B5EF4-FFF2-40B4-BE49-F238E27FC236}">
                <a16:creationId xmlns:a16="http://schemas.microsoft.com/office/drawing/2014/main" id="{2376886C-970D-42B5-B719-08FA84A6FB7B}"/>
              </a:ext>
            </a:extLst>
          </p:cNvPr>
          <p:cNvCxnSpPr>
            <a:cxnSpLocks/>
          </p:cNvCxnSpPr>
          <p:nvPr/>
        </p:nvCxnSpPr>
        <p:spPr>
          <a:xfrm>
            <a:off x="4565915" y="1955165"/>
            <a:ext cx="226063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도형 15395">
            <a:extLst>
              <a:ext uri="{FF2B5EF4-FFF2-40B4-BE49-F238E27FC236}">
                <a16:creationId xmlns:a16="http://schemas.microsoft.com/office/drawing/2014/main" id="{09F676C8-5155-48BF-B833-9D03A28F4618}"/>
              </a:ext>
            </a:extLst>
          </p:cNvPr>
          <p:cNvSpPr>
            <a:spLocks/>
          </p:cNvSpPr>
          <p:nvPr/>
        </p:nvSpPr>
        <p:spPr>
          <a:xfrm>
            <a:off x="2288219" y="1194955"/>
            <a:ext cx="1008380" cy="50067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출퇴근 체크 방법 선택</a:t>
            </a:r>
            <a:endParaRPr lang="en-US" altLang="ko-KR" sz="10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GPS, WIFI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15412">
            <a:extLst>
              <a:ext uri="{FF2B5EF4-FFF2-40B4-BE49-F238E27FC236}">
                <a16:creationId xmlns:a16="http://schemas.microsoft.com/office/drawing/2014/main" id="{377F94E8-823A-4EFA-9432-600896982E6B}"/>
              </a:ext>
            </a:extLst>
          </p:cNvPr>
          <p:cNvCxnSpPr>
            <a:cxnSpLocks/>
          </p:cNvCxnSpPr>
          <p:nvPr/>
        </p:nvCxnSpPr>
        <p:spPr>
          <a:xfrm flipV="1">
            <a:off x="3288878" y="1344295"/>
            <a:ext cx="246380" cy="63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도형 15417">
            <a:extLst>
              <a:ext uri="{FF2B5EF4-FFF2-40B4-BE49-F238E27FC236}">
                <a16:creationId xmlns:a16="http://schemas.microsoft.com/office/drawing/2014/main" id="{74C69992-AF2A-4C11-B38B-0FF2D8437261}"/>
              </a:ext>
            </a:extLst>
          </p:cNvPr>
          <p:cNvSpPr>
            <a:spLocks/>
          </p:cNvSpPr>
          <p:nvPr/>
        </p:nvSpPr>
        <p:spPr>
          <a:xfrm rot="16200000" flipH="1">
            <a:off x="3157402" y="1567096"/>
            <a:ext cx="621706" cy="155705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68" name="도형 15404">
            <a:extLst>
              <a:ext uri="{FF2B5EF4-FFF2-40B4-BE49-F238E27FC236}">
                <a16:creationId xmlns:a16="http://schemas.microsoft.com/office/drawing/2014/main" id="{A63C1A3A-D94A-4B8D-9C67-310C9573377A}"/>
              </a:ext>
            </a:extLst>
          </p:cNvPr>
          <p:cNvSpPr>
            <a:spLocks/>
          </p:cNvSpPr>
          <p:nvPr/>
        </p:nvSpPr>
        <p:spPr>
          <a:xfrm>
            <a:off x="2313175" y="2809109"/>
            <a:ext cx="1008380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로그아웃</a:t>
            </a:r>
          </a:p>
        </p:txBody>
      </p:sp>
      <p:sp>
        <p:nvSpPr>
          <p:cNvPr id="69" name="도형 15392">
            <a:extLst>
              <a:ext uri="{FF2B5EF4-FFF2-40B4-BE49-F238E27FC236}">
                <a16:creationId xmlns:a16="http://schemas.microsoft.com/office/drawing/2014/main" id="{BD556635-C28E-4E48-8F0C-DFD7F4B9BC6E}"/>
              </a:ext>
            </a:extLst>
          </p:cNvPr>
          <p:cNvSpPr>
            <a:spLocks/>
          </p:cNvSpPr>
          <p:nvPr/>
        </p:nvSpPr>
        <p:spPr>
          <a:xfrm>
            <a:off x="1492572" y="4301212"/>
            <a:ext cx="623947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</a:t>
            </a:r>
          </a:p>
        </p:txBody>
      </p:sp>
      <p:sp>
        <p:nvSpPr>
          <p:cNvPr id="70" name="도형 15393">
            <a:extLst>
              <a:ext uri="{FF2B5EF4-FFF2-40B4-BE49-F238E27FC236}">
                <a16:creationId xmlns:a16="http://schemas.microsoft.com/office/drawing/2014/main" id="{D203C291-A78E-4621-A58D-BDC8AF3EF09C}"/>
              </a:ext>
            </a:extLst>
          </p:cNvPr>
          <p:cNvSpPr>
            <a:spLocks/>
          </p:cNvSpPr>
          <p:nvPr/>
        </p:nvSpPr>
        <p:spPr>
          <a:xfrm>
            <a:off x="4030432" y="4929905"/>
            <a:ext cx="1008380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일자 별 근태 상태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15418">
            <a:extLst>
              <a:ext uri="{FF2B5EF4-FFF2-40B4-BE49-F238E27FC236}">
                <a16:creationId xmlns:a16="http://schemas.microsoft.com/office/drawing/2014/main" id="{9BFF397F-D88A-4BAC-A568-02544749707D}"/>
              </a:ext>
            </a:extLst>
          </p:cNvPr>
          <p:cNvSpPr>
            <a:spLocks/>
          </p:cNvSpPr>
          <p:nvPr/>
        </p:nvSpPr>
        <p:spPr>
          <a:xfrm rot="16200000" flipH="1">
            <a:off x="2092563" y="4663199"/>
            <a:ext cx="685165" cy="251563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cxnSp>
        <p:nvCxnSpPr>
          <p:cNvPr id="72" name="도형 15439">
            <a:extLst>
              <a:ext uri="{FF2B5EF4-FFF2-40B4-BE49-F238E27FC236}">
                <a16:creationId xmlns:a16="http://schemas.microsoft.com/office/drawing/2014/main" id="{08578E84-30E7-48E5-878B-2E1E7A81E951}"/>
              </a:ext>
            </a:extLst>
          </p:cNvPr>
          <p:cNvCxnSpPr>
            <a:cxnSpLocks/>
          </p:cNvCxnSpPr>
          <p:nvPr/>
        </p:nvCxnSpPr>
        <p:spPr>
          <a:xfrm>
            <a:off x="3578636" y="4437737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도형 15439">
            <a:extLst>
              <a:ext uri="{FF2B5EF4-FFF2-40B4-BE49-F238E27FC236}">
                <a16:creationId xmlns:a16="http://schemas.microsoft.com/office/drawing/2014/main" id="{0FA46AAE-32D7-4791-9BE1-3F8D1771D5BB}"/>
              </a:ext>
            </a:extLst>
          </p:cNvPr>
          <p:cNvCxnSpPr>
            <a:cxnSpLocks/>
          </p:cNvCxnSpPr>
          <p:nvPr/>
        </p:nvCxnSpPr>
        <p:spPr>
          <a:xfrm>
            <a:off x="3567693" y="5140369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도형 15418">
            <a:extLst>
              <a:ext uri="{FF2B5EF4-FFF2-40B4-BE49-F238E27FC236}">
                <a16:creationId xmlns:a16="http://schemas.microsoft.com/office/drawing/2014/main" id="{1679B98B-1C60-451E-A33C-6C9B3EBC9CE8}"/>
              </a:ext>
            </a:extLst>
          </p:cNvPr>
          <p:cNvSpPr>
            <a:spLocks/>
          </p:cNvSpPr>
          <p:nvPr/>
        </p:nvSpPr>
        <p:spPr>
          <a:xfrm rot="16200000" flipH="1">
            <a:off x="1877440" y="5559795"/>
            <a:ext cx="1124741" cy="260894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75" name="도형 15393">
            <a:extLst>
              <a:ext uri="{FF2B5EF4-FFF2-40B4-BE49-F238E27FC236}">
                <a16:creationId xmlns:a16="http://schemas.microsoft.com/office/drawing/2014/main" id="{5D20DC3E-BAF6-495F-9080-CA170630AF26}"/>
              </a:ext>
            </a:extLst>
          </p:cNvPr>
          <p:cNvSpPr>
            <a:spLocks/>
          </p:cNvSpPr>
          <p:nvPr/>
        </p:nvSpPr>
        <p:spPr>
          <a:xfrm>
            <a:off x="4040232" y="5442302"/>
            <a:ext cx="1008380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일자별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출퇴근 시간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도형 15393">
            <a:extLst>
              <a:ext uri="{FF2B5EF4-FFF2-40B4-BE49-F238E27FC236}">
                <a16:creationId xmlns:a16="http://schemas.microsoft.com/office/drawing/2014/main" id="{30415185-5226-4B22-9BBC-3BF1C72C09F7}"/>
              </a:ext>
            </a:extLst>
          </p:cNvPr>
          <p:cNvSpPr>
            <a:spLocks/>
          </p:cNvSpPr>
          <p:nvPr/>
        </p:nvSpPr>
        <p:spPr>
          <a:xfrm>
            <a:off x="2559313" y="5976876"/>
            <a:ext cx="1008380" cy="60720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회사 출퇴근용 </a:t>
            </a: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GPS, WIFI </a:t>
            </a: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 기능</a:t>
            </a:r>
          </a:p>
        </p:txBody>
      </p:sp>
      <p:sp>
        <p:nvSpPr>
          <p:cNvPr id="78" name="도형 15394">
            <a:extLst>
              <a:ext uri="{FF2B5EF4-FFF2-40B4-BE49-F238E27FC236}">
                <a16:creationId xmlns:a16="http://schemas.microsoft.com/office/drawing/2014/main" id="{ED02ED61-6E6F-4BCC-97CA-6734BCB56DF5}"/>
              </a:ext>
            </a:extLst>
          </p:cNvPr>
          <p:cNvSpPr>
            <a:spLocks/>
          </p:cNvSpPr>
          <p:nvPr/>
        </p:nvSpPr>
        <p:spPr>
          <a:xfrm>
            <a:off x="521689" y="4302406"/>
            <a:ext cx="716850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9" name="도형 15411">
            <a:extLst>
              <a:ext uri="{FF2B5EF4-FFF2-40B4-BE49-F238E27FC236}">
                <a16:creationId xmlns:a16="http://schemas.microsoft.com/office/drawing/2014/main" id="{45B91043-AE5B-40DF-B31C-B46E71D8F8BE}"/>
              </a:ext>
            </a:extLst>
          </p:cNvPr>
          <p:cNvCxnSpPr/>
          <p:nvPr/>
        </p:nvCxnSpPr>
        <p:spPr>
          <a:xfrm flipV="1">
            <a:off x="1247869" y="4445052"/>
            <a:ext cx="246380" cy="635"/>
          </a:xfrm>
          <a:prstGeom prst="bentConnector3">
            <a:avLst>
              <a:gd name="adj1" fmla="val 55681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Admin Icon #118859 - Free Icons Library">
            <a:extLst>
              <a:ext uri="{FF2B5EF4-FFF2-40B4-BE49-F238E27FC236}">
                <a16:creationId xmlns:a16="http://schemas.microsoft.com/office/drawing/2014/main" id="{066149A0-4974-469E-A1CE-2357FBEF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4" y="4661976"/>
            <a:ext cx="1111431" cy="11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도형 15390">
            <a:extLst>
              <a:ext uri="{FF2B5EF4-FFF2-40B4-BE49-F238E27FC236}">
                <a16:creationId xmlns:a16="http://schemas.microsoft.com/office/drawing/2014/main" id="{61917F14-8B90-4DBF-8EAC-E660BD99CA25}"/>
              </a:ext>
            </a:extLst>
          </p:cNvPr>
          <p:cNvSpPr>
            <a:spLocks/>
          </p:cNvSpPr>
          <p:nvPr/>
        </p:nvSpPr>
        <p:spPr>
          <a:xfrm>
            <a:off x="8645855" y="35629"/>
            <a:ext cx="3068930" cy="2837551"/>
          </a:xfrm>
          <a:prstGeom prst="roundRect">
            <a:avLst/>
          </a:prstGeom>
          <a:solidFill>
            <a:srgbClr val="ADCCE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1" name="도형 15392">
            <a:extLst>
              <a:ext uri="{FF2B5EF4-FFF2-40B4-BE49-F238E27FC236}">
                <a16:creationId xmlns:a16="http://schemas.microsoft.com/office/drawing/2014/main" id="{36F7DD12-78DB-4791-B54B-74BB5FA19908}"/>
              </a:ext>
            </a:extLst>
          </p:cNvPr>
          <p:cNvSpPr>
            <a:spLocks/>
          </p:cNvSpPr>
          <p:nvPr/>
        </p:nvSpPr>
        <p:spPr>
          <a:xfrm>
            <a:off x="8906747" y="318823"/>
            <a:ext cx="1008380" cy="35369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사원 별 근태 관리</a:t>
            </a:r>
          </a:p>
        </p:txBody>
      </p:sp>
      <p:sp>
        <p:nvSpPr>
          <p:cNvPr id="82" name="도형 15393">
            <a:extLst>
              <a:ext uri="{FF2B5EF4-FFF2-40B4-BE49-F238E27FC236}">
                <a16:creationId xmlns:a16="http://schemas.microsoft.com/office/drawing/2014/main" id="{09BA31D7-5304-4038-BD44-518249BCB700}"/>
              </a:ext>
            </a:extLst>
          </p:cNvPr>
          <p:cNvSpPr>
            <a:spLocks/>
          </p:cNvSpPr>
          <p:nvPr/>
        </p:nvSpPr>
        <p:spPr>
          <a:xfrm>
            <a:off x="8906747" y="1384390"/>
            <a:ext cx="1008380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근태 현황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리포트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도형 15405">
            <a:extLst>
              <a:ext uri="{FF2B5EF4-FFF2-40B4-BE49-F238E27FC236}">
                <a16:creationId xmlns:a16="http://schemas.microsoft.com/office/drawing/2014/main" id="{53890488-77B9-4C1D-AD4C-70C051B88966}"/>
              </a:ext>
            </a:extLst>
          </p:cNvPr>
          <p:cNvSpPr>
            <a:spLocks/>
          </p:cNvSpPr>
          <p:nvPr/>
        </p:nvSpPr>
        <p:spPr>
          <a:xfrm>
            <a:off x="10350204" y="318822"/>
            <a:ext cx="1070825" cy="35369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사원 별 근무 일정 </a:t>
            </a: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15438">
            <a:extLst>
              <a:ext uri="{FF2B5EF4-FFF2-40B4-BE49-F238E27FC236}">
                <a16:creationId xmlns:a16="http://schemas.microsoft.com/office/drawing/2014/main" id="{3A894400-BDF6-4DE7-8A55-F3FCE1B4C906}"/>
              </a:ext>
            </a:extLst>
          </p:cNvPr>
          <p:cNvSpPr txBox="1">
            <a:spLocks/>
          </p:cNvSpPr>
          <p:nvPr/>
        </p:nvSpPr>
        <p:spPr>
          <a:xfrm>
            <a:off x="9362503" y="13660"/>
            <a:ext cx="1733167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 err="1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근태</a:t>
            </a:r>
            <a:r>
              <a:rPr lang="en-US" altLang="ko-KR" sz="1200" b="1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200" b="1" strike="noStrike" cap="none" dirty="0">
                <a:solidFill>
                  <a:schemeClr val="accent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모니터링 및 관리</a:t>
            </a:r>
          </a:p>
        </p:txBody>
      </p:sp>
      <p:cxnSp>
        <p:nvCxnSpPr>
          <p:cNvPr id="86" name="도형 15439">
            <a:extLst>
              <a:ext uri="{FF2B5EF4-FFF2-40B4-BE49-F238E27FC236}">
                <a16:creationId xmlns:a16="http://schemas.microsoft.com/office/drawing/2014/main" id="{673798AB-1FE3-49A8-B2A5-5E96B4B9FB53}"/>
              </a:ext>
            </a:extLst>
          </p:cNvPr>
          <p:cNvCxnSpPr>
            <a:cxnSpLocks/>
          </p:cNvCxnSpPr>
          <p:nvPr/>
        </p:nvCxnSpPr>
        <p:spPr>
          <a:xfrm>
            <a:off x="8462340" y="451375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D2C4613-B17E-436F-AFF8-4A0193C9D4D5}"/>
              </a:ext>
            </a:extLst>
          </p:cNvPr>
          <p:cNvSpPr txBox="1">
            <a:spLocks/>
          </p:cNvSpPr>
          <p:nvPr/>
        </p:nvSpPr>
        <p:spPr bwMode="auto">
          <a:xfrm>
            <a:off x="6676483" y="1792473"/>
            <a:ext cx="1740647" cy="584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tx1"/>
                </a:solidFill>
                <a:highlight>
                  <a:srgbClr val="ADCCE9"/>
                </a:highlight>
                <a:latin typeface="Abadi" charset="0"/>
                <a:ea typeface="Abadi" charset="0"/>
              </a:rPr>
              <a:t>[ Administrator ]</a:t>
            </a: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highlight>
                  <a:srgbClr val="ADCCE9"/>
                </a:highlight>
                <a:latin typeface="Abadi" charset="0"/>
                <a:ea typeface="Abadi" charset="0"/>
              </a:rPr>
              <a:t>[ Web ]</a:t>
            </a:r>
            <a:endParaRPr lang="ko-KR" altLang="en-US" sz="1600" b="0" strike="noStrike" cap="none" dirty="0">
              <a:solidFill>
                <a:schemeClr val="tx1"/>
              </a:solidFill>
              <a:highlight>
                <a:srgbClr val="ADCCE9"/>
              </a:highlight>
              <a:latin typeface="Abadi" charset="0"/>
              <a:ea typeface="Abadi" charset="0"/>
            </a:endParaRPr>
          </a:p>
        </p:txBody>
      </p:sp>
      <p:sp>
        <p:nvSpPr>
          <p:cNvPr id="88" name="도형 15392">
            <a:extLst>
              <a:ext uri="{FF2B5EF4-FFF2-40B4-BE49-F238E27FC236}">
                <a16:creationId xmlns:a16="http://schemas.microsoft.com/office/drawing/2014/main" id="{FBF51B92-12CF-4F9C-8598-66AD222E8D3E}"/>
              </a:ext>
            </a:extLst>
          </p:cNvPr>
          <p:cNvSpPr>
            <a:spLocks/>
          </p:cNvSpPr>
          <p:nvPr/>
        </p:nvSpPr>
        <p:spPr>
          <a:xfrm>
            <a:off x="7829063" y="313656"/>
            <a:ext cx="623947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</a:t>
            </a:r>
          </a:p>
        </p:txBody>
      </p:sp>
      <p:sp>
        <p:nvSpPr>
          <p:cNvPr id="89" name="도형 15393">
            <a:extLst>
              <a:ext uri="{FF2B5EF4-FFF2-40B4-BE49-F238E27FC236}">
                <a16:creationId xmlns:a16="http://schemas.microsoft.com/office/drawing/2014/main" id="{E174C56C-898C-4CF5-895B-517A255E0C43}"/>
              </a:ext>
            </a:extLst>
          </p:cNvPr>
          <p:cNvSpPr>
            <a:spLocks/>
          </p:cNvSpPr>
          <p:nvPr/>
        </p:nvSpPr>
        <p:spPr>
          <a:xfrm>
            <a:off x="10366923" y="1391993"/>
            <a:ext cx="1054106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근태 상태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15418">
            <a:extLst>
              <a:ext uri="{FF2B5EF4-FFF2-40B4-BE49-F238E27FC236}">
                <a16:creationId xmlns:a16="http://schemas.microsoft.com/office/drawing/2014/main" id="{8816EF1D-5F45-4EC8-8508-907AF5DC7D71}"/>
              </a:ext>
            </a:extLst>
          </p:cNvPr>
          <p:cNvSpPr>
            <a:spLocks/>
          </p:cNvSpPr>
          <p:nvPr/>
        </p:nvSpPr>
        <p:spPr>
          <a:xfrm rot="16200000" flipH="1">
            <a:off x="8221732" y="882965"/>
            <a:ext cx="1090480" cy="242233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cxnSp>
        <p:nvCxnSpPr>
          <p:cNvPr id="91" name="도형 15439">
            <a:extLst>
              <a:ext uri="{FF2B5EF4-FFF2-40B4-BE49-F238E27FC236}">
                <a16:creationId xmlns:a16="http://schemas.microsoft.com/office/drawing/2014/main" id="{6D5A3C0B-E6AC-4627-833A-293803F8DF15}"/>
              </a:ext>
            </a:extLst>
          </p:cNvPr>
          <p:cNvCxnSpPr>
            <a:cxnSpLocks/>
          </p:cNvCxnSpPr>
          <p:nvPr/>
        </p:nvCxnSpPr>
        <p:spPr>
          <a:xfrm>
            <a:off x="9915127" y="450181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도형 15439">
            <a:extLst>
              <a:ext uri="{FF2B5EF4-FFF2-40B4-BE49-F238E27FC236}">
                <a16:creationId xmlns:a16="http://schemas.microsoft.com/office/drawing/2014/main" id="{DA5169AA-BB32-4EA7-8D31-329D904F5D38}"/>
              </a:ext>
            </a:extLst>
          </p:cNvPr>
          <p:cNvCxnSpPr>
            <a:cxnSpLocks/>
          </p:cNvCxnSpPr>
          <p:nvPr/>
        </p:nvCxnSpPr>
        <p:spPr>
          <a:xfrm>
            <a:off x="9915127" y="1563188"/>
            <a:ext cx="435078" cy="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도형 15393">
            <a:extLst>
              <a:ext uri="{FF2B5EF4-FFF2-40B4-BE49-F238E27FC236}">
                <a16:creationId xmlns:a16="http://schemas.microsoft.com/office/drawing/2014/main" id="{6D923103-D50F-424C-B9F3-CD83B79CE7CD}"/>
              </a:ext>
            </a:extLst>
          </p:cNvPr>
          <p:cNvSpPr>
            <a:spLocks/>
          </p:cNvSpPr>
          <p:nvPr/>
        </p:nvSpPr>
        <p:spPr>
          <a:xfrm>
            <a:off x="10379351" y="2377248"/>
            <a:ext cx="1041678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 단위 근무시간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도형 15394">
            <a:extLst>
              <a:ext uri="{FF2B5EF4-FFF2-40B4-BE49-F238E27FC236}">
                <a16:creationId xmlns:a16="http://schemas.microsoft.com/office/drawing/2014/main" id="{BDB7E2B0-DCC0-408A-B280-632385EE507E}"/>
              </a:ext>
            </a:extLst>
          </p:cNvPr>
          <p:cNvSpPr>
            <a:spLocks/>
          </p:cNvSpPr>
          <p:nvPr/>
        </p:nvSpPr>
        <p:spPr>
          <a:xfrm>
            <a:off x="6858180" y="314850"/>
            <a:ext cx="716850" cy="273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7" name="도형 15411">
            <a:extLst>
              <a:ext uri="{FF2B5EF4-FFF2-40B4-BE49-F238E27FC236}">
                <a16:creationId xmlns:a16="http://schemas.microsoft.com/office/drawing/2014/main" id="{3DE4C465-DD54-4407-8B51-84A6F9E68C82}"/>
              </a:ext>
            </a:extLst>
          </p:cNvPr>
          <p:cNvCxnSpPr/>
          <p:nvPr/>
        </p:nvCxnSpPr>
        <p:spPr>
          <a:xfrm flipV="1">
            <a:off x="7584360" y="457496"/>
            <a:ext cx="246380" cy="635"/>
          </a:xfrm>
          <a:prstGeom prst="bentConnector3">
            <a:avLst>
              <a:gd name="adj1" fmla="val 55681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4" descr="Admin Icon #118859 - Free Icons Library">
            <a:extLst>
              <a:ext uri="{FF2B5EF4-FFF2-40B4-BE49-F238E27FC236}">
                <a16:creationId xmlns:a16="http://schemas.microsoft.com/office/drawing/2014/main" id="{9C1BAA43-C6B9-4CB3-A6CB-9AA9E060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82" y="743270"/>
            <a:ext cx="1111431" cy="11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도형 15418">
            <a:extLst>
              <a:ext uri="{FF2B5EF4-FFF2-40B4-BE49-F238E27FC236}">
                <a16:creationId xmlns:a16="http://schemas.microsoft.com/office/drawing/2014/main" id="{7F927945-1D12-4E63-9AD5-CBC63E84176C}"/>
              </a:ext>
            </a:extLst>
          </p:cNvPr>
          <p:cNvSpPr>
            <a:spLocks/>
          </p:cNvSpPr>
          <p:nvPr/>
        </p:nvSpPr>
        <p:spPr>
          <a:xfrm rot="16200000" flipH="1">
            <a:off x="9958479" y="602509"/>
            <a:ext cx="531892" cy="251564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100" name="도형 15405">
            <a:extLst>
              <a:ext uri="{FF2B5EF4-FFF2-40B4-BE49-F238E27FC236}">
                <a16:creationId xmlns:a16="http://schemas.microsoft.com/office/drawing/2014/main" id="{5243E316-9CC2-47C2-B5FC-3B0B36994622}"/>
              </a:ext>
            </a:extLst>
          </p:cNvPr>
          <p:cNvSpPr>
            <a:spLocks/>
          </p:cNvSpPr>
          <p:nvPr/>
        </p:nvSpPr>
        <p:spPr>
          <a:xfrm>
            <a:off x="10350204" y="817384"/>
            <a:ext cx="1070827" cy="35369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사원 별 근무 일정 추가</a:t>
            </a: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01" name="도형 15418">
            <a:extLst>
              <a:ext uri="{FF2B5EF4-FFF2-40B4-BE49-F238E27FC236}">
                <a16:creationId xmlns:a16="http://schemas.microsoft.com/office/drawing/2014/main" id="{5960D5E7-E16E-4EB9-AB29-6FC9880630B3}"/>
              </a:ext>
            </a:extLst>
          </p:cNvPr>
          <p:cNvSpPr>
            <a:spLocks/>
          </p:cNvSpPr>
          <p:nvPr/>
        </p:nvSpPr>
        <p:spPr>
          <a:xfrm rot="16200000" flipH="1">
            <a:off x="8039317" y="1705443"/>
            <a:ext cx="1447079" cy="233999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sp>
        <p:nvSpPr>
          <p:cNvPr id="103" name="도형 15393">
            <a:extLst>
              <a:ext uri="{FF2B5EF4-FFF2-40B4-BE49-F238E27FC236}">
                <a16:creationId xmlns:a16="http://schemas.microsoft.com/office/drawing/2014/main" id="{6B01E9FD-B21E-48F5-9F7A-A10341525A2F}"/>
              </a:ext>
            </a:extLst>
          </p:cNvPr>
          <p:cNvSpPr>
            <a:spLocks/>
          </p:cNvSpPr>
          <p:nvPr/>
        </p:nvSpPr>
        <p:spPr>
          <a:xfrm>
            <a:off x="8897418" y="2374784"/>
            <a:ext cx="1008380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52</a:t>
            </a:r>
            <a:r>
              <a:rPr lang="ko-KR" altLang="en-US" sz="1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시간 리포트</a:t>
            </a:r>
          </a:p>
        </p:txBody>
      </p:sp>
      <p:cxnSp>
        <p:nvCxnSpPr>
          <p:cNvPr id="104" name="도형 15439">
            <a:extLst>
              <a:ext uri="{FF2B5EF4-FFF2-40B4-BE49-F238E27FC236}">
                <a16:creationId xmlns:a16="http://schemas.microsoft.com/office/drawing/2014/main" id="{651C0A33-F6C1-443A-95E5-0FD78FEFAA7E}"/>
              </a:ext>
            </a:extLst>
          </p:cNvPr>
          <p:cNvCxnSpPr>
            <a:cxnSpLocks/>
            <a:stCxn id="103" idx="3"/>
            <a:endCxn id="94" idx="1"/>
          </p:cNvCxnSpPr>
          <p:nvPr/>
        </p:nvCxnSpPr>
        <p:spPr>
          <a:xfrm>
            <a:off x="9905798" y="2545980"/>
            <a:ext cx="473553" cy="2464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도형 15393">
            <a:extLst>
              <a:ext uri="{FF2B5EF4-FFF2-40B4-BE49-F238E27FC236}">
                <a16:creationId xmlns:a16="http://schemas.microsoft.com/office/drawing/2014/main" id="{E29BAAF8-30E7-4FFF-B8C6-ABD9EF35B929}"/>
              </a:ext>
            </a:extLst>
          </p:cNvPr>
          <p:cNvSpPr>
            <a:spLocks/>
          </p:cNvSpPr>
          <p:nvPr/>
        </p:nvSpPr>
        <p:spPr>
          <a:xfrm>
            <a:off x="10379350" y="1830851"/>
            <a:ext cx="1054105" cy="34239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출퇴근 시간 확인</a:t>
            </a:r>
            <a:endParaRPr lang="ko-KR" altLang="en-US" sz="1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4" name="도형 15418">
            <a:extLst>
              <a:ext uri="{FF2B5EF4-FFF2-40B4-BE49-F238E27FC236}">
                <a16:creationId xmlns:a16="http://schemas.microsoft.com/office/drawing/2014/main" id="{52535DF5-F9A4-40B7-A535-DE0224C0D959}"/>
              </a:ext>
            </a:extLst>
          </p:cNvPr>
          <p:cNvSpPr>
            <a:spLocks/>
          </p:cNvSpPr>
          <p:nvPr/>
        </p:nvSpPr>
        <p:spPr>
          <a:xfrm rot="16200000" flipH="1">
            <a:off x="10008200" y="1671265"/>
            <a:ext cx="467348" cy="251193"/>
          </a:xfrm>
          <a:prstGeom prst="bentConnector2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/>
          </a:p>
        </p:txBody>
      </p:sp>
      <p:pic>
        <p:nvPicPr>
          <p:cNvPr id="6150" name="Picture 6" descr="Smartphone | Free Icon">
            <a:extLst>
              <a:ext uri="{FF2B5EF4-FFF2-40B4-BE49-F238E27FC236}">
                <a16:creationId xmlns:a16="http://schemas.microsoft.com/office/drawing/2014/main" id="{0B7EB792-111D-4650-8092-7898E15C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24" y="1840955"/>
            <a:ext cx="680133" cy="6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55">
            <a:extLst>
              <a:ext uri="{FF2B5EF4-FFF2-40B4-BE49-F238E27FC236}">
                <a16:creationId xmlns:a16="http://schemas.microsoft.com/office/drawing/2014/main" id="{3DF38DC1-D67B-48FB-8C2F-0CB022B639CD}"/>
              </a:ext>
            </a:extLst>
          </p:cNvPr>
          <p:cNvSpPr txBox="1">
            <a:spLocks/>
          </p:cNvSpPr>
          <p:nvPr/>
        </p:nvSpPr>
        <p:spPr bwMode="auto">
          <a:xfrm>
            <a:off x="661597" y="2575799"/>
            <a:ext cx="1320295" cy="584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tx1"/>
                </a:solidFill>
                <a:highlight>
                  <a:srgbClr val="FECEB8"/>
                </a:highlight>
                <a:latin typeface="Abadi" charset="0"/>
                <a:ea typeface="Abadi" charset="0"/>
              </a:rPr>
              <a:t>[ User ]</a:t>
            </a: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highlight>
                  <a:srgbClr val="FECEB8"/>
                </a:highlight>
                <a:latin typeface="Abadi" charset="0"/>
                <a:ea typeface="Abadi" charset="0"/>
              </a:rPr>
              <a:t>[ Android ]</a:t>
            </a:r>
            <a:endParaRPr lang="ko-KR" altLang="en-US" sz="1600" b="0" strike="noStrike" cap="none" dirty="0">
              <a:solidFill>
                <a:schemeClr val="tx1"/>
              </a:solidFill>
              <a:highlight>
                <a:srgbClr val="FECEB8"/>
              </a:highlight>
              <a:latin typeface="Abadi" charset="0"/>
              <a:ea typeface="Abadi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6E17B60-7593-41AE-B610-5176AACBA6A0}"/>
              </a:ext>
            </a:extLst>
          </p:cNvPr>
          <p:cNvSpPr/>
          <p:nvPr/>
        </p:nvSpPr>
        <p:spPr>
          <a:xfrm>
            <a:off x="803618" y="1917500"/>
            <a:ext cx="313442" cy="5228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Picture 6" descr="Smartphone | Free Icon">
            <a:extLst>
              <a:ext uri="{FF2B5EF4-FFF2-40B4-BE49-F238E27FC236}">
                <a16:creationId xmlns:a16="http://schemas.microsoft.com/office/drawing/2014/main" id="{81FEF59A-78F9-4281-948D-775101ED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6" y="4986524"/>
            <a:ext cx="680133" cy="68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B23F74D-61E9-4A87-9528-534914F75371}"/>
              </a:ext>
            </a:extLst>
          </p:cNvPr>
          <p:cNvSpPr/>
          <p:nvPr/>
        </p:nvSpPr>
        <p:spPr>
          <a:xfrm>
            <a:off x="743400" y="5063069"/>
            <a:ext cx="313442" cy="5228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6" name="개체 145">
            <a:extLst>
              <a:ext uri="{FF2B5EF4-FFF2-40B4-BE49-F238E27FC236}">
                <a16:creationId xmlns:a16="http://schemas.microsoft.com/office/drawing/2014/main" id="{C9541E2A-3F66-4510-8A55-71C76CA74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087073"/>
              </p:ext>
            </p:extLst>
          </p:nvPr>
        </p:nvGraphicFramePr>
        <p:xfrm>
          <a:off x="6877253" y="959374"/>
          <a:ext cx="808047" cy="82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Image" r:id="rId6" imgW="4812480" imgH="4901400" progId="Photoshop.Image.19">
                  <p:embed/>
                </p:oleObj>
              </mc:Choice>
              <mc:Fallback>
                <p:oleObj name="Image" r:id="rId6" imgW="4812480" imgH="490140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7253" y="959374"/>
                        <a:ext cx="808047" cy="82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" name="개체 146">
            <a:extLst>
              <a:ext uri="{FF2B5EF4-FFF2-40B4-BE49-F238E27FC236}">
                <a16:creationId xmlns:a16="http://schemas.microsoft.com/office/drawing/2014/main" id="{A9C66E1A-ECE7-457A-A833-450007441D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600450"/>
              </p:ext>
            </p:extLst>
          </p:nvPr>
        </p:nvGraphicFramePr>
        <p:xfrm>
          <a:off x="7720855" y="2982690"/>
          <a:ext cx="3977184" cy="378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Image" r:id="rId8" imgW="7085520" imgH="6742800" progId="Photoshop.Image.19">
                  <p:embed/>
                </p:oleObj>
              </mc:Choice>
              <mc:Fallback>
                <p:oleObj name="Image" r:id="rId8" imgW="7085520" imgH="6742800" progId="Photoshop.Image.19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20855" y="2982690"/>
                        <a:ext cx="3977184" cy="3784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TextBox 156">
            <a:extLst>
              <a:ext uri="{FF2B5EF4-FFF2-40B4-BE49-F238E27FC236}">
                <a16:creationId xmlns:a16="http://schemas.microsoft.com/office/drawing/2014/main" id="{4B6519D3-0393-4F3C-A6C9-67B007807C72}"/>
              </a:ext>
            </a:extLst>
          </p:cNvPr>
          <p:cNvSpPr txBox="1"/>
          <p:nvPr/>
        </p:nvSpPr>
        <p:spPr>
          <a:xfrm>
            <a:off x="6676483" y="3132579"/>
            <a:ext cx="375423" cy="74071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E</a:t>
            </a:r>
          </a:p>
          <a:p>
            <a:pPr marL="0" indent="0" algn="ctr" defTabSz="914400" eaLnBrk="0" fontAlgn="base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R</a:t>
            </a:r>
          </a:p>
          <a:p>
            <a:pPr marL="0" indent="0" algn="ctr" defTabSz="914400" eaLnBrk="0" fontAlgn="base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D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8DF47F1F-DD84-4A56-929C-5CD20F562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97320" y="3072861"/>
            <a:ext cx="952" cy="2227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484C372-5DF0-4503-AACC-75F7F3D2E34E}"/>
              </a:ext>
            </a:extLst>
          </p:cNvPr>
          <p:cNvSpPr/>
          <p:nvPr/>
        </p:nvSpPr>
        <p:spPr bwMode="auto">
          <a:xfrm rot="16200000">
            <a:off x="7064299" y="2982690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F54B1AB-7B70-4350-BA01-953F75EFF48D}"/>
              </a:ext>
            </a:extLst>
          </p:cNvPr>
          <p:cNvSpPr/>
          <p:nvPr/>
        </p:nvSpPr>
        <p:spPr bwMode="auto">
          <a:xfrm rot="16200000">
            <a:off x="7064299" y="5331273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도형 15389">
            <a:extLst>
              <a:ext uri="{FF2B5EF4-FFF2-40B4-BE49-F238E27FC236}">
                <a16:creationId xmlns:a16="http://schemas.microsoft.com/office/drawing/2014/main" id="{27C7B891-C033-4148-903A-B97086D3CBD9}"/>
              </a:ext>
            </a:extLst>
          </p:cNvPr>
          <p:cNvSpPr>
            <a:spLocks/>
          </p:cNvSpPr>
          <p:nvPr/>
        </p:nvSpPr>
        <p:spPr>
          <a:xfrm>
            <a:off x="3627592" y="1528220"/>
            <a:ext cx="5321498" cy="4367473"/>
          </a:xfrm>
          <a:prstGeom prst="roundRect">
            <a:avLst/>
          </a:prstGeom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3" name="도형 15389">
            <a:extLst>
              <a:ext uri="{FF2B5EF4-FFF2-40B4-BE49-F238E27FC236}">
                <a16:creationId xmlns:a16="http://schemas.microsoft.com/office/drawing/2014/main" id="{856E9ED4-6FFF-43B1-9624-FE369C502C9D}"/>
              </a:ext>
            </a:extLst>
          </p:cNvPr>
          <p:cNvSpPr>
            <a:spLocks/>
          </p:cNvSpPr>
          <p:nvPr/>
        </p:nvSpPr>
        <p:spPr>
          <a:xfrm>
            <a:off x="206123" y="1798143"/>
            <a:ext cx="3125341" cy="17876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1261D-3D74-48F5-8438-1F0B04994F82}"/>
              </a:ext>
            </a:extLst>
          </p:cNvPr>
          <p:cNvSpPr txBox="1"/>
          <p:nvPr/>
        </p:nvSpPr>
        <p:spPr>
          <a:xfrm>
            <a:off x="944592" y="119185"/>
            <a:ext cx="327525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서비스 구성도 및 이용기술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224D18-7407-41EF-A9D8-056046B85D24}"/>
              </a:ext>
            </a:extLst>
          </p:cNvPr>
          <p:cNvCxnSpPr>
            <a:cxnSpLocks/>
          </p:cNvCxnSpPr>
          <p:nvPr/>
        </p:nvCxnSpPr>
        <p:spPr bwMode="auto">
          <a:xfrm>
            <a:off x="938740" y="539738"/>
            <a:ext cx="3374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9837D3-210A-4DFA-A342-992841E655DA}"/>
              </a:ext>
            </a:extLst>
          </p:cNvPr>
          <p:cNvSpPr/>
          <p:nvPr/>
        </p:nvSpPr>
        <p:spPr bwMode="auto">
          <a:xfrm>
            <a:off x="4359242" y="506718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0695F-A177-4529-9D33-B084A6AF6343}"/>
              </a:ext>
            </a:extLst>
          </p:cNvPr>
          <p:cNvSpPr/>
          <p:nvPr/>
        </p:nvSpPr>
        <p:spPr bwMode="auto">
          <a:xfrm>
            <a:off x="870795" y="506718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도형 15389">
            <a:extLst>
              <a:ext uri="{FF2B5EF4-FFF2-40B4-BE49-F238E27FC236}">
                <a16:creationId xmlns:a16="http://schemas.microsoft.com/office/drawing/2014/main" id="{2ACB328F-B9CF-443B-BF08-E5156BB9CCFF}"/>
              </a:ext>
            </a:extLst>
          </p:cNvPr>
          <p:cNvSpPr>
            <a:spLocks/>
          </p:cNvSpPr>
          <p:nvPr/>
        </p:nvSpPr>
        <p:spPr>
          <a:xfrm>
            <a:off x="206123" y="1200863"/>
            <a:ext cx="3125341" cy="14252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66" name="Picture 2" descr="Android, logo icon">
            <a:extLst>
              <a:ext uri="{FF2B5EF4-FFF2-40B4-BE49-F238E27FC236}">
                <a16:creationId xmlns:a16="http://schemas.microsoft.com/office/drawing/2014/main" id="{2B3936A2-A31A-4C98-B0FC-FDCF2C4F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2" y="820855"/>
            <a:ext cx="846391" cy="9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le:Android Studio icon.svg - Wikimedia Commons">
            <a:extLst>
              <a:ext uri="{FF2B5EF4-FFF2-40B4-BE49-F238E27FC236}">
                <a16:creationId xmlns:a16="http://schemas.microsoft.com/office/drawing/2014/main" id="{E1BE335A-B999-42D9-ACD1-EE47858A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442303"/>
            <a:ext cx="1212534" cy="12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6A0C6D-BED3-4342-91FF-538A6A0A1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4" y="1544627"/>
            <a:ext cx="1053084" cy="105308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473369D7-7EFB-460A-A991-CEDA9F6EEC74}"/>
              </a:ext>
            </a:extLst>
          </p:cNvPr>
          <p:cNvSpPr txBox="1">
            <a:spLocks/>
          </p:cNvSpPr>
          <p:nvPr/>
        </p:nvSpPr>
        <p:spPr bwMode="auto">
          <a:xfrm>
            <a:off x="-49006" y="2626679"/>
            <a:ext cx="3675882" cy="9017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5"/>
              </a:rPr>
              <a:t>Retrofit2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6"/>
              </a:rPr>
              <a:t>RangeSeekBar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7"/>
              </a:rPr>
              <a:t>ProgressCircular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8"/>
              </a:rPr>
              <a:t>Glide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9"/>
              </a:rPr>
              <a:t>Gson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10"/>
              </a:rPr>
              <a:t>AndroidPicker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11"/>
              </a:rPr>
              <a:t>Google Maps</a:t>
            </a:r>
            <a:endParaRPr lang="ko-KR" altLang="en-US" sz="14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02" name="도형 15389">
            <a:extLst>
              <a:ext uri="{FF2B5EF4-FFF2-40B4-BE49-F238E27FC236}">
                <a16:creationId xmlns:a16="http://schemas.microsoft.com/office/drawing/2014/main" id="{CC1FF14B-BC5B-4F87-BB0B-925701A39ECD}"/>
              </a:ext>
            </a:extLst>
          </p:cNvPr>
          <p:cNvSpPr>
            <a:spLocks/>
          </p:cNvSpPr>
          <p:nvPr/>
        </p:nvSpPr>
        <p:spPr>
          <a:xfrm>
            <a:off x="206123" y="4780338"/>
            <a:ext cx="3125341" cy="1256807"/>
          </a:xfrm>
          <a:prstGeom prst="roundRect">
            <a:avLst/>
          </a:prstGeom>
          <a:solidFill>
            <a:srgbClr val="288FC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" name="도형 15389">
            <a:extLst>
              <a:ext uri="{FF2B5EF4-FFF2-40B4-BE49-F238E27FC236}">
                <a16:creationId xmlns:a16="http://schemas.microsoft.com/office/drawing/2014/main" id="{2F780B3F-E21E-4B5A-9A56-79EBD7CCE58E}"/>
              </a:ext>
            </a:extLst>
          </p:cNvPr>
          <p:cNvSpPr>
            <a:spLocks/>
          </p:cNvSpPr>
          <p:nvPr/>
        </p:nvSpPr>
        <p:spPr>
          <a:xfrm>
            <a:off x="206123" y="4183057"/>
            <a:ext cx="3125341" cy="1713963"/>
          </a:xfrm>
          <a:prstGeom prst="roundRect">
            <a:avLst/>
          </a:prstGeom>
          <a:solidFill>
            <a:srgbClr val="A8D3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74" name="Picture 10" descr="Internet, line, web icon">
            <a:extLst>
              <a:ext uri="{FF2B5EF4-FFF2-40B4-BE49-F238E27FC236}">
                <a16:creationId xmlns:a16="http://schemas.microsoft.com/office/drawing/2014/main" id="{ED058DDE-58E0-4959-BEAD-8656123E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47" y="3807425"/>
            <a:ext cx="972913" cy="9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487D30-981F-40C9-9C65-1C890EDD58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1" y="4532299"/>
            <a:ext cx="2144961" cy="1256812"/>
          </a:xfrm>
          <a:prstGeom prst="rect">
            <a:avLst/>
          </a:prstGeom>
        </p:spPr>
      </p:pic>
      <p:pic>
        <p:nvPicPr>
          <p:cNvPr id="11280" name="Picture 16" descr="jQuery] 자식 필터 선택자(Child Filter)">
            <a:extLst>
              <a:ext uri="{FF2B5EF4-FFF2-40B4-BE49-F238E27FC236}">
                <a16:creationId xmlns:a16="http://schemas.microsoft.com/office/drawing/2014/main" id="{F3163ED8-FD47-4A62-B662-14CEBEB4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13" y="4868609"/>
            <a:ext cx="757789" cy="75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도형 15389">
            <a:extLst>
              <a:ext uri="{FF2B5EF4-FFF2-40B4-BE49-F238E27FC236}">
                <a16:creationId xmlns:a16="http://schemas.microsoft.com/office/drawing/2014/main" id="{3D0B4AFA-DDA3-4267-9E3D-932899A0F4D7}"/>
              </a:ext>
            </a:extLst>
          </p:cNvPr>
          <p:cNvSpPr>
            <a:spLocks/>
          </p:cNvSpPr>
          <p:nvPr/>
        </p:nvSpPr>
        <p:spPr>
          <a:xfrm>
            <a:off x="3906814" y="1897698"/>
            <a:ext cx="3233248" cy="150253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도형 15389">
            <a:extLst>
              <a:ext uri="{FF2B5EF4-FFF2-40B4-BE49-F238E27FC236}">
                <a16:creationId xmlns:a16="http://schemas.microsoft.com/office/drawing/2014/main" id="{38521D7E-86B5-4AD6-B8BE-C5211FB1046A}"/>
              </a:ext>
            </a:extLst>
          </p:cNvPr>
          <p:cNvSpPr>
            <a:spLocks/>
          </p:cNvSpPr>
          <p:nvPr/>
        </p:nvSpPr>
        <p:spPr>
          <a:xfrm>
            <a:off x="3906814" y="1821755"/>
            <a:ext cx="3233248" cy="1158590"/>
          </a:xfrm>
          <a:prstGeom prst="roundRect">
            <a:avLst/>
          </a:prstGeom>
          <a:solidFill>
            <a:srgbClr val="C5C5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86" name="Picture 22" descr="How to get remote resource with Retrofit in Android | en.proft.me">
            <a:extLst>
              <a:ext uri="{FF2B5EF4-FFF2-40B4-BE49-F238E27FC236}">
                <a16:creationId xmlns:a16="http://schemas.microsoft.com/office/drawing/2014/main" id="{4F50CC6E-4045-492C-9215-B610E99C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05" y="1534028"/>
            <a:ext cx="921373" cy="92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Node.js">
            <a:extLst>
              <a:ext uri="{FF2B5EF4-FFF2-40B4-BE49-F238E27FC236}">
                <a16:creationId xmlns:a16="http://schemas.microsoft.com/office/drawing/2014/main" id="{D4ECC78B-B43C-488B-9DF9-7B7D10A7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12" y="1905659"/>
            <a:ext cx="946527" cy="94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File:Atom 1.0 icon.png - Wikimedia Commons">
            <a:extLst>
              <a:ext uri="{FF2B5EF4-FFF2-40B4-BE49-F238E27FC236}">
                <a16:creationId xmlns:a16="http://schemas.microsoft.com/office/drawing/2014/main" id="{4068DFAC-BC87-44C0-845F-E96AE83A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239" y="1848510"/>
            <a:ext cx="1060823" cy="10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loud Managed Services on Google Cloud Platform - CAPSiDE">
            <a:extLst>
              <a:ext uri="{FF2B5EF4-FFF2-40B4-BE49-F238E27FC236}">
                <a16:creationId xmlns:a16="http://schemas.microsoft.com/office/drawing/2014/main" id="{C6F5650D-F494-4889-8B48-3427633B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559" y="825361"/>
            <a:ext cx="1034429" cy="10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7227E53-C179-474B-AC65-565591B5ECA6}"/>
              </a:ext>
            </a:extLst>
          </p:cNvPr>
          <p:cNvSpPr txBox="1">
            <a:spLocks/>
          </p:cNvSpPr>
          <p:nvPr/>
        </p:nvSpPr>
        <p:spPr bwMode="auto">
          <a:xfrm>
            <a:off x="3680513" y="2930772"/>
            <a:ext cx="3675882" cy="34156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19"/>
              </a:rPr>
              <a:t>Express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0"/>
              </a:rPr>
              <a:t>JWT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1"/>
              </a:rPr>
              <a:t>mysql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2"/>
              </a:rPr>
              <a:t>crypto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3"/>
              </a:rPr>
              <a:t>moment</a:t>
            </a:r>
            <a:endParaRPr lang="ko-KR" altLang="en-US" sz="14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16" name="도형 15389">
            <a:extLst>
              <a:ext uri="{FF2B5EF4-FFF2-40B4-BE49-F238E27FC236}">
                <a16:creationId xmlns:a16="http://schemas.microsoft.com/office/drawing/2014/main" id="{6FA07841-41FC-4122-9603-65264C780080}"/>
              </a:ext>
            </a:extLst>
          </p:cNvPr>
          <p:cNvSpPr>
            <a:spLocks/>
          </p:cNvSpPr>
          <p:nvPr/>
        </p:nvSpPr>
        <p:spPr>
          <a:xfrm>
            <a:off x="3918244" y="4009789"/>
            <a:ext cx="3233248" cy="172787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" name="도형 15389">
            <a:extLst>
              <a:ext uri="{FF2B5EF4-FFF2-40B4-BE49-F238E27FC236}">
                <a16:creationId xmlns:a16="http://schemas.microsoft.com/office/drawing/2014/main" id="{194572AC-5C5F-4889-B3DD-1269D490FC0C}"/>
              </a:ext>
            </a:extLst>
          </p:cNvPr>
          <p:cNvSpPr>
            <a:spLocks/>
          </p:cNvSpPr>
          <p:nvPr/>
        </p:nvSpPr>
        <p:spPr>
          <a:xfrm>
            <a:off x="3918244" y="3933847"/>
            <a:ext cx="3233248" cy="1158590"/>
          </a:xfrm>
          <a:prstGeom prst="roundRect">
            <a:avLst/>
          </a:prstGeom>
          <a:solidFill>
            <a:srgbClr val="C5C5C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07315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00" b="0" strike="noStrike" cap="none" dirty="0">
              <a:solidFill>
                <a:srgbClr val="FECEB8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9" name="Picture 24" descr="Node.js">
            <a:extLst>
              <a:ext uri="{FF2B5EF4-FFF2-40B4-BE49-F238E27FC236}">
                <a16:creationId xmlns:a16="http://schemas.microsoft.com/office/drawing/2014/main" id="{4CBBCC49-83C8-4CA6-A5ED-30347B7F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42" y="4017751"/>
            <a:ext cx="946527" cy="94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0A14DB4-CCA4-4A30-BA93-FCDB0A82AB23}"/>
              </a:ext>
            </a:extLst>
          </p:cNvPr>
          <p:cNvSpPr txBox="1">
            <a:spLocks/>
          </p:cNvSpPr>
          <p:nvPr/>
        </p:nvSpPr>
        <p:spPr bwMode="auto">
          <a:xfrm>
            <a:off x="3710231" y="5085536"/>
            <a:ext cx="3675882" cy="62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19"/>
              </a:rPr>
              <a:t>Express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4"/>
              </a:rPr>
              <a:t>limiter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1"/>
              </a:rPr>
              <a:t>mysql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3"/>
              </a:rPr>
              <a:t>moment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5"/>
              </a:rPr>
              <a:t>moment-</a:t>
            </a:r>
            <a:r>
              <a:rPr lang="en-US" altLang="ko-KR" sz="1400" b="1" strike="noStrike" cap="none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5"/>
              </a:rPr>
              <a:t>timezone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6"/>
              </a:rPr>
              <a:t>fs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, </a:t>
            </a:r>
            <a:r>
              <a:rPr lang="en-US" altLang="ko-KR" sz="14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  <a:hlinkClick r:id="rId27"/>
              </a:rPr>
              <a:t>ejs</a:t>
            </a:r>
            <a:endParaRPr lang="ko-KR" altLang="en-US" sz="14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pic>
        <p:nvPicPr>
          <p:cNvPr id="11292" name="Picture 28" descr="File:Visual Studio Code 1.35 icon.svg - Wikimedia Commons">
            <a:extLst>
              <a:ext uri="{FF2B5EF4-FFF2-40B4-BE49-F238E27FC236}">
                <a16:creationId xmlns:a16="http://schemas.microsoft.com/office/drawing/2014/main" id="{04FA2ED0-ED39-421F-9766-A0CD0A83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452" y="4066566"/>
            <a:ext cx="893152" cy="89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6" name="Picture 32" descr="27 PNG and SVG web server icons for free download | UIHere">
            <a:extLst>
              <a:ext uri="{FF2B5EF4-FFF2-40B4-BE49-F238E27FC236}">
                <a16:creationId xmlns:a16="http://schemas.microsoft.com/office/drawing/2014/main" id="{9F2670FB-5C84-4A82-89F6-08808C415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569" y="3530362"/>
            <a:ext cx="1220681" cy="12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 descr="MySQL icon | Myiconfinder">
            <a:extLst>
              <a:ext uri="{FF2B5EF4-FFF2-40B4-BE49-F238E27FC236}">
                <a16:creationId xmlns:a16="http://schemas.microsoft.com/office/drawing/2014/main" id="{29C625D6-9196-4102-BBE2-C5431060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601" y="3090503"/>
            <a:ext cx="1104347" cy="11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37389D9-4DFF-4368-9FFB-1855EC294CEA}"/>
              </a:ext>
            </a:extLst>
          </p:cNvPr>
          <p:cNvSpPr txBox="1"/>
          <p:nvPr/>
        </p:nvSpPr>
        <p:spPr>
          <a:xfrm>
            <a:off x="1137017" y="1118412"/>
            <a:ext cx="1467068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안드로이드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4338012-10E3-4BE5-9992-C657485A4231}"/>
              </a:ext>
            </a:extLst>
          </p:cNvPr>
          <p:cNvSpPr txBox="1"/>
          <p:nvPr/>
        </p:nvSpPr>
        <p:spPr>
          <a:xfrm>
            <a:off x="1545587" y="4157389"/>
            <a:ext cx="44114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웹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C1D386F-4FB6-4B8A-987E-DAE9D75562B4}"/>
              </a:ext>
            </a:extLst>
          </p:cNvPr>
          <p:cNvSpPr txBox="1"/>
          <p:nvPr/>
        </p:nvSpPr>
        <p:spPr>
          <a:xfrm>
            <a:off x="3875509" y="2412627"/>
            <a:ext cx="1293945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REST API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A1CB2A-EBB9-4B58-92D5-CD2743DA32CC}"/>
              </a:ext>
            </a:extLst>
          </p:cNvPr>
          <p:cNvSpPr txBox="1"/>
          <p:nvPr/>
        </p:nvSpPr>
        <p:spPr>
          <a:xfrm>
            <a:off x="3932709" y="4624745"/>
            <a:ext cx="1043877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웹 서버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801FC71-13FE-4F1B-8D25-5705CBF0BC4B}"/>
              </a:ext>
            </a:extLst>
          </p:cNvPr>
          <p:cNvSpPr txBox="1"/>
          <p:nvPr/>
        </p:nvSpPr>
        <p:spPr>
          <a:xfrm>
            <a:off x="5933448" y="1102997"/>
            <a:ext cx="1759071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Cloud Server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1FCF491-7A68-4CC8-84B9-F335786F989E}"/>
              </a:ext>
            </a:extLst>
          </p:cNvPr>
          <p:cNvSpPr txBox="1"/>
          <p:nvPr/>
        </p:nvSpPr>
        <p:spPr>
          <a:xfrm>
            <a:off x="7847374" y="2618776"/>
            <a:ext cx="538930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DB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7B2EB799-75C4-44C9-B6E1-50E6D78409A9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3362769" y="2190978"/>
            <a:ext cx="512740" cy="445813"/>
          </a:xfrm>
          <a:prstGeom prst="straightConnector1">
            <a:avLst/>
          </a:prstGeom>
          <a:ln w="381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FAAD08D-343E-4DB6-A590-EA586E5AACB6}"/>
              </a:ext>
            </a:extLst>
          </p:cNvPr>
          <p:cNvCxnSpPr>
            <a:cxnSpLocks/>
            <a:stCxn id="105" idx="3"/>
            <a:endCxn id="130" idx="1"/>
          </p:cNvCxnSpPr>
          <p:nvPr/>
        </p:nvCxnSpPr>
        <p:spPr>
          <a:xfrm flipV="1">
            <a:off x="3331464" y="4848909"/>
            <a:ext cx="601245" cy="191130"/>
          </a:xfrm>
          <a:prstGeom prst="straightConnector1">
            <a:avLst/>
          </a:prstGeom>
          <a:ln w="381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675CA3E3-51FA-4341-A25A-E35B96D0CF82}"/>
              </a:ext>
            </a:extLst>
          </p:cNvPr>
          <p:cNvCxnSpPr>
            <a:cxnSpLocks/>
            <a:endCxn id="11300" idx="1"/>
          </p:cNvCxnSpPr>
          <p:nvPr/>
        </p:nvCxnSpPr>
        <p:spPr>
          <a:xfrm>
            <a:off x="7151492" y="2493943"/>
            <a:ext cx="471109" cy="1148734"/>
          </a:xfrm>
          <a:prstGeom prst="straightConnector1">
            <a:avLst/>
          </a:prstGeom>
          <a:ln w="381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FFF39216-5589-44AF-9073-43E0428EF76E}"/>
              </a:ext>
            </a:extLst>
          </p:cNvPr>
          <p:cNvCxnSpPr>
            <a:cxnSpLocks/>
            <a:endCxn id="11300" idx="1"/>
          </p:cNvCxnSpPr>
          <p:nvPr/>
        </p:nvCxnSpPr>
        <p:spPr>
          <a:xfrm flipV="1">
            <a:off x="7165957" y="3642677"/>
            <a:ext cx="456644" cy="1265098"/>
          </a:xfrm>
          <a:prstGeom prst="straightConnector1">
            <a:avLst/>
          </a:prstGeom>
          <a:ln w="381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2D01A-455E-476F-8283-DAD5F35C6CAA}"/>
              </a:ext>
            </a:extLst>
          </p:cNvPr>
          <p:cNvSpPr txBox="1"/>
          <p:nvPr/>
        </p:nvSpPr>
        <p:spPr>
          <a:xfrm>
            <a:off x="10283685" y="131792"/>
            <a:ext cx="697628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서버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ECE8A4AD-5D8F-4DEE-BE50-9D817CD4075A}"/>
              </a:ext>
            </a:extLst>
          </p:cNvPr>
          <p:cNvCxnSpPr>
            <a:cxnSpLocks/>
          </p:cNvCxnSpPr>
          <p:nvPr/>
        </p:nvCxnSpPr>
        <p:spPr bwMode="auto">
          <a:xfrm>
            <a:off x="10017591" y="545195"/>
            <a:ext cx="1229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09610D-E38C-4B97-A174-59F1B53674C7}"/>
              </a:ext>
            </a:extLst>
          </p:cNvPr>
          <p:cNvSpPr/>
          <p:nvPr/>
        </p:nvSpPr>
        <p:spPr bwMode="auto">
          <a:xfrm>
            <a:off x="11315353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0A311EC-BEA3-46B3-9659-FE96B8825586}"/>
              </a:ext>
            </a:extLst>
          </p:cNvPr>
          <p:cNvSpPr/>
          <p:nvPr/>
        </p:nvSpPr>
        <p:spPr bwMode="auto">
          <a:xfrm>
            <a:off x="9949646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640C5F-AE29-4734-8C16-CADAA4248F74}"/>
              </a:ext>
            </a:extLst>
          </p:cNvPr>
          <p:cNvSpPr/>
          <p:nvPr/>
        </p:nvSpPr>
        <p:spPr>
          <a:xfrm>
            <a:off x="9046626" y="993523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b="1" kern="0" dirty="0">
                <a:ea typeface="맑은 고딕" panose="020B0503020000020004" pitchFamily="50" charset="-127"/>
              </a:rPr>
              <a:t>GCP </a:t>
            </a:r>
            <a:r>
              <a:rPr lang="ko-KR" altLang="en-US" b="1" kern="0" dirty="0">
                <a:ea typeface="맑은 고딕" panose="020B0503020000020004" pitchFamily="50" charset="-127"/>
              </a:rPr>
              <a:t>단일 서버 </a:t>
            </a:r>
            <a:endParaRPr lang="en-US" altLang="ko-KR" b="1" kern="0" dirty="0"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B6E8CE-22F9-4B89-A464-5B64BB45464D}"/>
              </a:ext>
            </a:extLst>
          </p:cNvPr>
          <p:cNvSpPr/>
          <p:nvPr/>
        </p:nvSpPr>
        <p:spPr>
          <a:xfrm>
            <a:off x="9037729" y="1643807"/>
            <a:ext cx="33743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b="1" kern="0" dirty="0">
                <a:ea typeface="맑은 고딕" panose="020B0503020000020004" pitchFamily="50" charset="-127"/>
              </a:rPr>
              <a:t>포트로 관리</a:t>
            </a:r>
            <a:endParaRPr lang="en-US" altLang="ko-KR" b="1" kern="0" dirty="0">
              <a:ea typeface="맑은 고딕" panose="020B0503020000020004" pitchFamily="50" charset="-127"/>
            </a:endParaRP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80, 443 </a:t>
            </a:r>
            <a:r>
              <a:rPr lang="ko-KR" altLang="en-US" sz="1600" kern="0" dirty="0">
                <a:ea typeface="맑은 고딕" panose="020B0503020000020004" pitchFamily="50" charset="-127"/>
              </a:rPr>
              <a:t>웹</a:t>
            </a:r>
            <a:endParaRPr lang="en-US" altLang="ko-KR" sz="1600" kern="0" dirty="0">
              <a:ea typeface="맑은 고딕" panose="020B0503020000020004" pitchFamily="50" charset="-127"/>
            </a:endParaRP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3000 rest </a:t>
            </a:r>
            <a:r>
              <a:rPr lang="en-US" altLang="ko-KR" sz="1600" kern="0" dirty="0" err="1">
                <a:ea typeface="맑은 고딕" panose="020B0503020000020004" pitchFamily="50" charset="-127"/>
              </a:rPr>
              <a:t>api</a:t>
            </a:r>
            <a:endParaRPr lang="en-US" altLang="ko-KR" sz="1600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altLang="ko-KR" kern="0" dirty="0">
              <a:ea typeface="맑은 고딕" panose="020B0503020000020004" pitchFamily="50" charset="-127"/>
            </a:endParaRP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21 </a:t>
            </a:r>
            <a:r>
              <a:rPr lang="ko-KR" altLang="en-US" sz="1600" kern="0" dirty="0">
                <a:ea typeface="맑은 고딕" panose="020B0503020000020004" pitchFamily="50" charset="-127"/>
              </a:rPr>
              <a:t>개발용 </a:t>
            </a:r>
            <a:r>
              <a:rPr lang="en-US" altLang="ko-KR" sz="1600" kern="0" dirty="0">
                <a:ea typeface="맑은 고딕" panose="020B0503020000020004" pitchFamily="50" charset="-127"/>
              </a:rPr>
              <a:t>ftp</a:t>
            </a: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22 </a:t>
            </a:r>
            <a:r>
              <a:rPr lang="ko-KR" altLang="en-US" sz="1600" kern="0" dirty="0">
                <a:ea typeface="맑은 고딕" panose="020B0503020000020004" pitchFamily="50" charset="-127"/>
              </a:rPr>
              <a:t>개발용 </a:t>
            </a:r>
            <a:r>
              <a:rPr lang="en-US" altLang="ko-KR" sz="1600" kern="0" dirty="0" err="1">
                <a:ea typeface="맑은 고딕" panose="020B0503020000020004" pitchFamily="50" charset="-127"/>
              </a:rPr>
              <a:t>ssh</a:t>
            </a:r>
            <a:endParaRPr lang="en-US" altLang="ko-KR" sz="1600" kern="0" dirty="0">
              <a:ea typeface="맑은 고딕" panose="020B0503020000020004" pitchFamily="50" charset="-127"/>
            </a:endParaRP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3001 </a:t>
            </a:r>
            <a:r>
              <a:rPr lang="ko-KR" altLang="en-US" sz="1600" kern="0" dirty="0">
                <a:ea typeface="맑은 고딕" panose="020B0503020000020004" pitchFamily="50" charset="-127"/>
              </a:rPr>
              <a:t>개발용 </a:t>
            </a:r>
            <a:r>
              <a:rPr lang="en-US" altLang="ko-KR" sz="1600" kern="0" dirty="0">
                <a:ea typeface="맑은 고딕" panose="020B0503020000020004" pitchFamily="50" charset="-127"/>
              </a:rPr>
              <a:t>rest </a:t>
            </a:r>
            <a:r>
              <a:rPr lang="en-US" altLang="ko-KR" sz="1600" kern="0" dirty="0" err="1">
                <a:ea typeface="맑은 고딕" panose="020B0503020000020004" pitchFamily="50" charset="-127"/>
              </a:rPr>
              <a:t>api</a:t>
            </a:r>
            <a:endParaRPr lang="en-US" altLang="ko-KR" sz="1600" kern="0" dirty="0">
              <a:ea typeface="맑은 고딕" panose="020B0503020000020004" pitchFamily="50" charset="-127"/>
            </a:endParaRP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3306 </a:t>
            </a:r>
            <a:r>
              <a:rPr lang="ko-KR" altLang="en-US" sz="1600" kern="0" dirty="0">
                <a:ea typeface="맑은 고딕" panose="020B0503020000020004" pitchFamily="50" charset="-127"/>
              </a:rPr>
              <a:t>개발용</a:t>
            </a:r>
            <a:r>
              <a:rPr lang="en-US" altLang="ko-KR" sz="1600" kern="0" dirty="0">
                <a:ea typeface="맑은 고딕" panose="020B0503020000020004" pitchFamily="50" charset="-127"/>
              </a:rPr>
              <a:t> DB</a:t>
            </a:r>
          </a:p>
          <a:p>
            <a:pPr marL="742950" lvl="1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ko-KR" altLang="en-US" sz="1600" dirty="0"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B7ADCD-C268-41A6-A9BD-3DD3ABC0B704}"/>
              </a:ext>
            </a:extLst>
          </p:cNvPr>
          <p:cNvSpPr/>
          <p:nvPr/>
        </p:nvSpPr>
        <p:spPr>
          <a:xfrm>
            <a:off x="9075918" y="434038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latinLnBrk="1" hangingPunct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b="1" kern="0" dirty="0">
                <a:ea typeface="맑은 고딕" panose="020B0503020000020004" pitchFamily="50" charset="-127"/>
              </a:rPr>
              <a:t>하드웨어 자원 모니터링</a:t>
            </a:r>
            <a:endParaRPr lang="en-US" altLang="ko-KR" b="1" kern="0" dirty="0"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F7CCD4-0D4C-4067-B7C2-1AB12AAB7977}"/>
              </a:ext>
            </a:extLst>
          </p:cNvPr>
          <p:cNvSpPr/>
          <p:nvPr/>
        </p:nvSpPr>
        <p:spPr>
          <a:xfrm>
            <a:off x="9365636" y="4781762"/>
            <a:ext cx="2076209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f1_micro </a:t>
            </a:r>
          </a:p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400" kern="0" dirty="0">
                <a:ea typeface="맑은 고딕" panose="020B0503020000020004" pitchFamily="50" charset="-127"/>
              </a:rPr>
              <a:t>(vCPU 0.2, ram 0.60GB)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36A9C77-FD2D-476F-8610-D97B55A28583}"/>
              </a:ext>
            </a:extLst>
          </p:cNvPr>
          <p:cNvSpPr/>
          <p:nvPr/>
        </p:nvSpPr>
        <p:spPr>
          <a:xfrm>
            <a:off x="9365636" y="6160254"/>
            <a:ext cx="1797287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600" kern="0" dirty="0">
                <a:ea typeface="맑은 고딕" panose="020B0503020000020004" pitchFamily="50" charset="-127"/>
              </a:rPr>
              <a:t>n1_standard_4</a:t>
            </a:r>
          </a:p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ko-KR" sz="1400" kern="0" dirty="0">
                <a:ea typeface="맑은 고딕" panose="020B0503020000020004" pitchFamily="50" charset="-127"/>
              </a:rPr>
              <a:t>(vCPU 4, ram 15GB)</a:t>
            </a:r>
          </a:p>
        </p:txBody>
      </p:sp>
      <p:sp>
        <p:nvSpPr>
          <p:cNvPr id="174" name="화살표: 오른쪽 173">
            <a:extLst>
              <a:ext uri="{FF2B5EF4-FFF2-40B4-BE49-F238E27FC236}">
                <a16:creationId xmlns:a16="http://schemas.microsoft.com/office/drawing/2014/main" id="{C402846C-99AD-4AC4-B41C-2C217B2095D9}"/>
              </a:ext>
            </a:extLst>
          </p:cNvPr>
          <p:cNvSpPr>
            <a:spLocks/>
          </p:cNvSpPr>
          <p:nvPr/>
        </p:nvSpPr>
        <p:spPr>
          <a:xfrm rot="5400000">
            <a:off x="10074854" y="5717387"/>
            <a:ext cx="472239" cy="22756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F72057-5C8A-42AE-80BF-DA6E91775288}"/>
              </a:ext>
            </a:extLst>
          </p:cNvPr>
          <p:cNvSpPr/>
          <p:nvPr/>
        </p:nvSpPr>
        <p:spPr>
          <a:xfrm>
            <a:off x="10366254" y="5619341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latinLnBrk="1" hangingPunct="1">
              <a:spcBef>
                <a:spcPts val="0"/>
              </a:spcBef>
              <a:spcAft>
                <a:spcPts val="300"/>
              </a:spcAft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업그레이드</a:t>
            </a:r>
            <a:endParaRPr lang="en-US" altLang="ko-KR" sz="1600" kern="0" dirty="0">
              <a:ea typeface="맑은 고딕" panose="020B0503020000020004" pitchFamily="50" charset="-127"/>
            </a:endParaRPr>
          </a:p>
        </p:txBody>
      </p:sp>
      <p:pic>
        <p:nvPicPr>
          <p:cNvPr id="25602" name="Picture 2" descr="Ubuntu icon">
            <a:extLst>
              <a:ext uri="{FF2B5EF4-FFF2-40B4-BE49-F238E27FC236}">
                <a16:creationId xmlns:a16="http://schemas.microsoft.com/office/drawing/2014/main" id="{89264C39-37EB-421D-BA52-1EBD2657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1" y="4912403"/>
            <a:ext cx="921963" cy="92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D612D01A-455E-476F-8283-DAD5F35C6CAA}"/>
              </a:ext>
            </a:extLst>
          </p:cNvPr>
          <p:cNvSpPr txBox="1"/>
          <p:nvPr/>
        </p:nvSpPr>
        <p:spPr>
          <a:xfrm>
            <a:off x="5303800" y="131792"/>
            <a:ext cx="1293945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REST API</a:t>
            </a:r>
            <a:endParaRPr lang="ko-KR" altLang="en-US" sz="20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ECE8A4AD-5D8F-4DEE-BE50-9D817CD4075A}"/>
              </a:ext>
            </a:extLst>
          </p:cNvPr>
          <p:cNvCxnSpPr>
            <a:cxnSpLocks/>
          </p:cNvCxnSpPr>
          <p:nvPr/>
        </p:nvCxnSpPr>
        <p:spPr bwMode="auto">
          <a:xfrm>
            <a:off x="4675632" y="545195"/>
            <a:ext cx="2456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D09610D-E38C-4B97-A174-59F1B53674C7}"/>
              </a:ext>
            </a:extLst>
          </p:cNvPr>
          <p:cNvSpPr/>
          <p:nvPr/>
        </p:nvSpPr>
        <p:spPr bwMode="auto">
          <a:xfrm>
            <a:off x="7224937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0A311EC-BEA3-46B3-9659-FE96B8825586}"/>
              </a:ext>
            </a:extLst>
          </p:cNvPr>
          <p:cNvSpPr/>
          <p:nvPr/>
        </p:nvSpPr>
        <p:spPr bwMode="auto">
          <a:xfrm>
            <a:off x="4548590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D26ADAD1-2BB7-40B1-97A6-1C52EDB37D9C}"/>
              </a:ext>
            </a:extLst>
          </p:cNvPr>
          <p:cNvSpPr/>
          <p:nvPr/>
        </p:nvSpPr>
        <p:spPr>
          <a:xfrm>
            <a:off x="976249" y="749619"/>
            <a:ext cx="11403838" cy="163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>
                <a:solidFill>
                  <a:srgbClr val="FF6600"/>
                </a:solidFill>
                <a:ea typeface="맑은 고딕" panose="020B0503020000020004" pitchFamily="50" charset="-127"/>
              </a:rPr>
              <a:t>RESTful</a:t>
            </a:r>
            <a:r>
              <a:rPr lang="ko-KR" altLang="en-US" sz="1600" kern="0" dirty="0">
                <a:ea typeface="맑은 고딕" panose="020B0503020000020004" pitchFamily="50" charset="-127"/>
              </a:rPr>
              <a:t>한 </a:t>
            </a:r>
            <a:r>
              <a:rPr lang="en-US" altLang="ko-KR" sz="1600" kern="0" dirty="0">
                <a:ea typeface="맑은 고딕" panose="020B0503020000020004" pitchFamily="50" charset="-127"/>
              </a:rPr>
              <a:t>API </a:t>
            </a:r>
            <a:r>
              <a:rPr lang="ko-KR" altLang="en-US" sz="1600" kern="0" dirty="0">
                <a:ea typeface="맑은 고딕" panose="020B0503020000020004" pitchFamily="50" charset="-127"/>
              </a:rPr>
              <a:t>설계 지향 </a:t>
            </a:r>
            <a:r>
              <a:rPr lang="en-US" altLang="ko-KR" sz="1600" kern="0" dirty="0">
                <a:ea typeface="맑은 고딕" panose="020B0503020000020004" pitchFamily="50" charset="-127"/>
              </a:rPr>
              <a:t>( Request - Method</a:t>
            </a:r>
            <a:r>
              <a:rPr lang="ko-KR" altLang="en-US" sz="1600" kern="0" dirty="0">
                <a:ea typeface="맑은 고딕" panose="020B0503020000020004" pitchFamily="50" charset="-127"/>
              </a:rPr>
              <a:t>와 </a:t>
            </a:r>
            <a:r>
              <a:rPr lang="en-US" altLang="ko-KR" sz="1600" kern="0" dirty="0">
                <a:ea typeface="맑은 고딕" panose="020B0503020000020004" pitchFamily="50" charset="-127"/>
              </a:rPr>
              <a:t>Response - Status Code</a:t>
            </a:r>
            <a:r>
              <a:rPr lang="ko-KR" altLang="en-US" sz="1600" kern="0" dirty="0">
                <a:ea typeface="맑은 고딕" panose="020B0503020000020004" pitchFamily="50" charset="-127"/>
              </a:rPr>
              <a:t>로 통신 관리</a:t>
            </a:r>
            <a:r>
              <a:rPr lang="en-US" altLang="ko-KR" sz="1600" kern="0" dirty="0">
                <a:ea typeface="맑은 고딕" panose="020B0503020000020004" pitchFamily="50" charset="-127"/>
              </a:rPr>
              <a:t>, json</a:t>
            </a:r>
            <a:r>
              <a:rPr lang="ko-KR" altLang="en-US" sz="1600" kern="0" dirty="0">
                <a:ea typeface="맑은 고딕" panose="020B0503020000020004" pitchFamily="50" charset="-127"/>
              </a:rPr>
              <a:t>으로 통신 </a:t>
            </a:r>
            <a:r>
              <a:rPr lang="en-US" altLang="ko-KR" sz="1600" kern="0" dirty="0">
                <a:ea typeface="맑은 고딕" panose="020B0503020000020004" pitchFamily="50" charset="-127"/>
              </a:rPr>
              <a:t>)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서버에 회원정보를</a:t>
            </a:r>
            <a:r>
              <a:rPr lang="en-US" altLang="ko-KR" sz="1600" kern="0" dirty="0"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ea typeface="맑은 고딕" panose="020B0503020000020004" pitchFamily="50" charset="-127"/>
              </a:rPr>
              <a:t>저장할 때 민감한 데이터는 </a:t>
            </a:r>
            <a:r>
              <a:rPr lang="ko-KR" altLang="en-US" sz="1600" b="1" kern="0" dirty="0">
                <a:solidFill>
                  <a:srgbClr val="FF6600"/>
                </a:solidFill>
                <a:ea typeface="맑은 고딕" panose="020B0503020000020004" pitchFamily="50" charset="-127"/>
              </a:rPr>
              <a:t>암호화</a:t>
            </a:r>
            <a:endParaRPr lang="en-US" altLang="ko-KR" sz="1600" b="1" kern="0" dirty="0">
              <a:solidFill>
                <a:srgbClr val="FF6600"/>
              </a:solidFill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err="1">
                <a:solidFill>
                  <a:srgbClr val="FF6600"/>
                </a:solidFill>
                <a:ea typeface="맑은 고딕" panose="020B0503020000020004" pitchFamily="50" charset="-127"/>
              </a:rPr>
              <a:t>JsonWebToken</a:t>
            </a:r>
            <a:r>
              <a:rPr lang="en-US" altLang="ko-KR" sz="1600" b="1" kern="0" dirty="0">
                <a:solidFill>
                  <a:srgbClr val="FF66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kern="0" dirty="0">
                <a:ea typeface="맑은 고딕" panose="020B0503020000020004" pitchFamily="50" charset="-127"/>
              </a:rPr>
              <a:t>기술을 이용하여 클라이언트에서 </a:t>
            </a:r>
            <a:r>
              <a:rPr lang="ko-KR" altLang="en-US" sz="1600" kern="0" dirty="0" err="1">
                <a:ea typeface="맑은 고딕" panose="020B0503020000020004" pitchFamily="50" charset="-127"/>
              </a:rPr>
              <a:t>로그인시</a:t>
            </a:r>
            <a:r>
              <a:rPr lang="ko-KR" altLang="en-US" sz="1600" kern="0" dirty="0">
                <a:ea typeface="맑은 고딕" panose="020B0503020000020004" pitchFamily="50" charset="-127"/>
              </a:rPr>
              <a:t> 토큰 발급</a:t>
            </a:r>
            <a:endParaRPr lang="en-US" altLang="ko-KR" sz="1600" kern="0" dirty="0">
              <a:ea typeface="맑은 고딕" panose="020B0503020000020004" pitchFamily="50" charset="-127"/>
            </a:endParaRP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로그인이 후 모든 통신은 </a:t>
            </a:r>
            <a:r>
              <a:rPr lang="en-US" altLang="ko-KR" sz="1600" kern="0" dirty="0">
                <a:ea typeface="맑은 고딕" panose="020B0503020000020004" pitchFamily="50" charset="-127"/>
              </a:rPr>
              <a:t>HEADER</a:t>
            </a:r>
            <a:r>
              <a:rPr lang="ko-KR" altLang="en-US" sz="1600" kern="0" dirty="0">
                <a:ea typeface="맑은 고딕" panose="020B0503020000020004" pitchFamily="50" charset="-127"/>
              </a:rPr>
              <a:t>에 </a:t>
            </a:r>
            <a:r>
              <a:rPr lang="en-US" altLang="ko-KR" sz="1600" kern="0" dirty="0">
                <a:ea typeface="맑은 고딕" panose="020B0503020000020004" pitchFamily="50" charset="-127"/>
              </a:rPr>
              <a:t>x-access-token : Token</a:t>
            </a:r>
            <a:r>
              <a:rPr lang="ko-KR" altLang="en-US" sz="1600" kern="0" dirty="0">
                <a:ea typeface="맑은 고딕" panose="020B0503020000020004" pitchFamily="50" charset="-127"/>
              </a:rPr>
              <a:t>을 담아 통신하여 권한</a:t>
            </a:r>
            <a:r>
              <a:rPr lang="en-US" altLang="ko-KR" sz="1600" kern="0" dirty="0">
                <a:ea typeface="맑은 고딕" panose="020B0503020000020004" pitchFamily="50" charset="-127"/>
              </a:rPr>
              <a:t>, </a:t>
            </a:r>
            <a:r>
              <a:rPr lang="ko-KR" altLang="en-US" sz="1600" kern="0" dirty="0">
                <a:ea typeface="맑은 고딕" panose="020B0503020000020004" pitchFamily="50" charset="-127"/>
              </a:rPr>
              <a:t>검증하여 보안 강화</a:t>
            </a:r>
            <a:endParaRPr lang="en-US" altLang="ko-KR" sz="1600" kern="0" dirty="0">
              <a:ea typeface="맑은 고딕" panose="020B0503020000020004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419A028-101E-416A-A3DA-9F78D6F01DB2}"/>
              </a:ext>
            </a:extLst>
          </p:cNvPr>
          <p:cNvSpPr txBox="1"/>
          <p:nvPr/>
        </p:nvSpPr>
        <p:spPr>
          <a:xfrm>
            <a:off x="5002437" y="3072563"/>
            <a:ext cx="1896674" cy="448328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REST API </a:t>
            </a:r>
            <a:r>
              <a:rPr lang="ko-KR" altLang="en-US" sz="20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요약</a:t>
            </a: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C27971FD-6ED5-41E1-9CF1-F1210F5794D2}"/>
              </a:ext>
            </a:extLst>
          </p:cNvPr>
          <p:cNvCxnSpPr>
            <a:cxnSpLocks/>
          </p:cNvCxnSpPr>
          <p:nvPr/>
        </p:nvCxnSpPr>
        <p:spPr bwMode="auto">
          <a:xfrm>
            <a:off x="4675632" y="3485966"/>
            <a:ext cx="2456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4D216365-CCA4-43B4-89A7-ECBC2ADACE16}"/>
              </a:ext>
            </a:extLst>
          </p:cNvPr>
          <p:cNvSpPr/>
          <p:nvPr/>
        </p:nvSpPr>
        <p:spPr bwMode="auto">
          <a:xfrm>
            <a:off x="7224937" y="3452946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B7FC7F0-A11D-45D1-A9DE-2DE0168A63B1}"/>
              </a:ext>
            </a:extLst>
          </p:cNvPr>
          <p:cNvSpPr/>
          <p:nvPr/>
        </p:nvSpPr>
        <p:spPr bwMode="auto">
          <a:xfrm>
            <a:off x="4548590" y="3452946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C5A74B-FFB5-47CA-8491-43999DC66DCD}"/>
              </a:ext>
            </a:extLst>
          </p:cNvPr>
          <p:cNvSpPr/>
          <p:nvPr/>
        </p:nvSpPr>
        <p:spPr>
          <a:xfrm>
            <a:off x="723099" y="5526763"/>
            <a:ext cx="5022215" cy="1269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출퇴근 상태 확인 </a:t>
            </a:r>
            <a:r>
              <a:rPr lang="en-US" altLang="ko-KR" sz="1600" kern="0" dirty="0">
                <a:ea typeface="맑은 고딕" panose="020B0503020000020004" pitchFamily="50" charset="-127"/>
              </a:rPr>
              <a:t>[GET]</a:t>
            </a:r>
            <a:r>
              <a:rPr lang="ko-KR" altLang="en-US" sz="1600" kern="0" dirty="0"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</a:rPr>
              <a:t>/commute/status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출퇴근 체크 </a:t>
            </a:r>
            <a:r>
              <a:rPr lang="en-US" altLang="ko-KR" sz="1600" kern="0" dirty="0">
                <a:ea typeface="맑은 고딕" panose="020B0503020000020004" pitchFamily="50" charset="-127"/>
              </a:rPr>
              <a:t>[PATCH] /commute/check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출퇴근 기록 조회 </a:t>
            </a:r>
            <a:r>
              <a:rPr lang="en-US" altLang="ko-KR" sz="1600" kern="0" dirty="0">
                <a:ea typeface="맑은 고딕" panose="020B0503020000020004" pitchFamily="50" charset="-127"/>
              </a:rPr>
              <a:t>[GET] /commute/history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2176929-83F5-451E-963D-A186C54F06C1}"/>
              </a:ext>
            </a:extLst>
          </p:cNvPr>
          <p:cNvSpPr/>
          <p:nvPr/>
        </p:nvSpPr>
        <p:spPr>
          <a:xfrm>
            <a:off x="6597745" y="4080541"/>
            <a:ext cx="6096000" cy="16374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근무일정 수정 </a:t>
            </a:r>
            <a:r>
              <a:rPr lang="en-US" altLang="ko-KR" sz="1600" kern="0" dirty="0">
                <a:ea typeface="맑은 고딕" panose="020B0503020000020004" pitchFamily="50" charset="-127"/>
              </a:rPr>
              <a:t>[PUT] /admin/attendance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근무일정 조회 </a:t>
            </a:r>
            <a:r>
              <a:rPr lang="en-US" altLang="ko-KR" sz="1600" kern="0" dirty="0">
                <a:ea typeface="맑은 고딕" panose="020B0503020000020004" pitchFamily="50" charset="-127"/>
              </a:rPr>
              <a:t>[GET] /admin/attendances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근태기록 조회 </a:t>
            </a:r>
            <a:r>
              <a:rPr lang="en-US" altLang="ko-KR" sz="1600" kern="0" dirty="0">
                <a:ea typeface="맑은 고딕" panose="020B0503020000020004" pitchFamily="50" charset="-127"/>
              </a:rPr>
              <a:t>[GET] /admin/report/daily/{:date}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회사 위치정보 등록 </a:t>
            </a:r>
            <a:r>
              <a:rPr lang="en-US" altLang="ko-KR" sz="1600" kern="0" dirty="0">
                <a:ea typeface="맑은 고딕" panose="020B0503020000020004" pitchFamily="50" charset="-127"/>
              </a:rPr>
              <a:t>[POST] /admin/location</a:t>
            </a:r>
            <a:r>
              <a:rPr lang="ko-KR" altLang="en-US" sz="1600" kern="0" dirty="0">
                <a:ea typeface="맑은 고딕" panose="020B0503020000020004" pitchFamily="50" charset="-127"/>
              </a:rPr>
              <a:t>  </a:t>
            </a:r>
            <a:endParaRPr lang="en-US" altLang="ko-KR" sz="1600" kern="0" dirty="0">
              <a:ea typeface="맑은 고딕" panose="020B0503020000020004" pitchFamily="50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6CDADE0-CFF5-4961-8DDF-628787222394}"/>
              </a:ext>
            </a:extLst>
          </p:cNvPr>
          <p:cNvSpPr txBox="1">
            <a:spLocks/>
          </p:cNvSpPr>
          <p:nvPr/>
        </p:nvSpPr>
        <p:spPr bwMode="auto">
          <a:xfrm>
            <a:off x="723099" y="3641577"/>
            <a:ext cx="1087413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공통 기능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E871BE0-961C-48E7-941A-0BD0596C9527}"/>
              </a:ext>
            </a:extLst>
          </p:cNvPr>
          <p:cNvSpPr/>
          <p:nvPr/>
        </p:nvSpPr>
        <p:spPr>
          <a:xfrm>
            <a:off x="510391" y="3784998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4D6FC40-D1A5-4182-94BE-39DD6B7A7F36}"/>
              </a:ext>
            </a:extLst>
          </p:cNvPr>
          <p:cNvSpPr/>
          <p:nvPr/>
        </p:nvSpPr>
        <p:spPr>
          <a:xfrm>
            <a:off x="723099" y="4014649"/>
            <a:ext cx="6096000" cy="821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회원가입 </a:t>
            </a:r>
            <a:r>
              <a:rPr lang="en-US" altLang="ko-KR" sz="1600" kern="0" dirty="0">
                <a:ea typeface="맑은 고딕" panose="020B0503020000020004" pitchFamily="50" charset="-127"/>
              </a:rPr>
              <a:t>[POST]</a:t>
            </a:r>
            <a:r>
              <a:rPr lang="ko-KR" altLang="en-US" sz="1600" kern="0" dirty="0">
                <a:ea typeface="맑은 고딕" panose="020B0503020000020004" pitchFamily="50" charset="-127"/>
              </a:rPr>
              <a:t> </a:t>
            </a:r>
            <a:r>
              <a:rPr lang="en-US" altLang="ko-KR" sz="1600" kern="0" dirty="0">
                <a:ea typeface="맑은 고딕" panose="020B0503020000020004" pitchFamily="50" charset="-127"/>
              </a:rPr>
              <a:t>/auth/register</a:t>
            </a:r>
          </a:p>
          <a:p>
            <a:pPr marL="285750" indent="-285750" defTabSz="4572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600" kern="0" dirty="0">
                <a:ea typeface="맑은 고딕" panose="020B0503020000020004" pitchFamily="50" charset="-127"/>
              </a:rPr>
              <a:t>로그인 </a:t>
            </a:r>
            <a:r>
              <a:rPr lang="en-US" altLang="ko-KR" sz="1600" kern="0" dirty="0">
                <a:ea typeface="맑은 고딕" panose="020B0503020000020004" pitchFamily="50" charset="-127"/>
              </a:rPr>
              <a:t>[POST] /auth/login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C61B26B-52E1-4B3A-877A-97747F948ED5}"/>
              </a:ext>
            </a:extLst>
          </p:cNvPr>
          <p:cNvSpPr txBox="1">
            <a:spLocks/>
          </p:cNvSpPr>
          <p:nvPr/>
        </p:nvSpPr>
        <p:spPr bwMode="auto">
          <a:xfrm>
            <a:off x="717003" y="5149672"/>
            <a:ext cx="1087413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사원 기능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212FCE0-5A7D-4C42-A5D9-B207BCDBDD17}"/>
              </a:ext>
            </a:extLst>
          </p:cNvPr>
          <p:cNvSpPr/>
          <p:nvPr/>
        </p:nvSpPr>
        <p:spPr>
          <a:xfrm>
            <a:off x="504295" y="5293093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766D511-06BE-4324-AA57-0BE9B710B7C6}"/>
              </a:ext>
            </a:extLst>
          </p:cNvPr>
          <p:cNvSpPr txBox="1">
            <a:spLocks/>
          </p:cNvSpPr>
          <p:nvPr/>
        </p:nvSpPr>
        <p:spPr bwMode="auto">
          <a:xfrm>
            <a:off x="6597745" y="3693035"/>
            <a:ext cx="1455071" cy="37709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관리자 </a:t>
            </a: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맑은 고딕" panose="020B0503020000020004" pitchFamily="50" charset="-127"/>
              </a:rPr>
              <a:t>기능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BD796AB-A922-4F95-A20E-0A91A0E0080E}"/>
              </a:ext>
            </a:extLst>
          </p:cNvPr>
          <p:cNvSpPr/>
          <p:nvPr/>
        </p:nvSpPr>
        <p:spPr>
          <a:xfrm>
            <a:off x="6385037" y="3836456"/>
            <a:ext cx="157317" cy="15731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hlinkClick r:id="rId2"/>
            <a:extLst>
              <a:ext uri="{FF2B5EF4-FFF2-40B4-BE49-F238E27FC236}">
                <a16:creationId xmlns:a16="http://schemas.microsoft.com/office/drawing/2014/main" id="{FD0AF7E9-6FEE-484E-BD74-DA14C6187F1A}"/>
              </a:ext>
            </a:extLst>
          </p:cNvPr>
          <p:cNvSpPr/>
          <p:nvPr/>
        </p:nvSpPr>
        <p:spPr>
          <a:xfrm>
            <a:off x="5450113" y="6108381"/>
            <a:ext cx="692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ea typeface="맑은 고딕" panose="020B0503020000020004" pitchFamily="50" charset="-127"/>
                <a:hlinkClick r:id="rId3"/>
              </a:rPr>
              <a:t>REFERENCE </a:t>
            </a:r>
            <a:r>
              <a:rPr lang="ko-KR" altLang="en-US" sz="1600" dirty="0">
                <a:ea typeface="맑은 고딕" panose="020B0503020000020004" pitchFamily="50" charset="-127"/>
                <a:hlinkClick r:id="rId3"/>
              </a:rPr>
              <a:t>주소</a:t>
            </a:r>
            <a:r>
              <a:rPr lang="en-US" altLang="ko-KR" sz="1600" dirty="0">
                <a:ea typeface="맑은 고딕" panose="020B0503020000020004" pitchFamily="50" charset="-127"/>
                <a:hlinkClick r:id="rId3"/>
              </a:rPr>
              <a:t> - </a:t>
            </a:r>
            <a:r>
              <a:rPr lang="en-US" altLang="ko-KR" sz="1600" dirty="0">
                <a:hlinkClick r:id="rId2"/>
              </a:rPr>
              <a:t>https://github.com/g-bridge-etners/docs/issues/15</a:t>
            </a:r>
            <a:endParaRPr lang="ko-KR" altLang="en-US" sz="16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7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A7C0F35-CF21-4301-8141-31E71F80841B}"/>
              </a:ext>
            </a:extLst>
          </p:cNvPr>
          <p:cNvSpPr txBox="1"/>
          <p:nvPr/>
        </p:nvSpPr>
        <p:spPr>
          <a:xfrm>
            <a:off x="7064102" y="179589"/>
            <a:ext cx="2908168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앱 관리자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– </a:t>
            </a: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근태 현황 리포트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29B5CA-F1F4-4FD6-B3A8-DFB02131DA31}"/>
              </a:ext>
            </a:extLst>
          </p:cNvPr>
          <p:cNvCxnSpPr>
            <a:cxnSpLocks/>
          </p:cNvCxnSpPr>
          <p:nvPr/>
        </p:nvCxnSpPr>
        <p:spPr bwMode="auto">
          <a:xfrm>
            <a:off x="6665739" y="545195"/>
            <a:ext cx="3654834" cy="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942D03-399F-482A-9517-85C22A5245C9}"/>
              </a:ext>
            </a:extLst>
          </p:cNvPr>
          <p:cNvSpPr/>
          <p:nvPr/>
        </p:nvSpPr>
        <p:spPr bwMode="auto">
          <a:xfrm>
            <a:off x="10373097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9F0F62-2635-4BD9-9C2F-164B6A990065}"/>
              </a:ext>
            </a:extLst>
          </p:cNvPr>
          <p:cNvSpPr/>
          <p:nvPr/>
        </p:nvSpPr>
        <p:spPr bwMode="auto">
          <a:xfrm>
            <a:off x="6537234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9F5B8-C2E3-4E0B-93D2-536FDC7FAB2B}"/>
              </a:ext>
            </a:extLst>
          </p:cNvPr>
          <p:cNvSpPr txBox="1"/>
          <p:nvPr/>
        </p:nvSpPr>
        <p:spPr>
          <a:xfrm>
            <a:off x="1695429" y="179589"/>
            <a:ext cx="1532791" cy="37709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앱 관리자 </a:t>
            </a:r>
            <a:r>
              <a:rPr lang="en-US" altLang="ko-KR" sz="1600" b="1" strike="noStrike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– </a:t>
            </a:r>
            <a:r>
              <a:rPr lang="ko-KR" altLang="en-US" sz="16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ea typeface="맑은 고딕" panose="020B0503020000020004" pitchFamily="50" charset="-127"/>
              </a:rPr>
              <a:t>홈</a:t>
            </a:r>
            <a:endParaRPr lang="ko-KR" altLang="en-US" sz="1600" b="1" strike="noStrike" cap="none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ea typeface="맑은 고딕" panose="020B0503020000020004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58633CB-9266-4025-A711-6AA5D7D60D39}"/>
              </a:ext>
            </a:extLst>
          </p:cNvPr>
          <p:cNvCxnSpPr>
            <a:cxnSpLocks/>
          </p:cNvCxnSpPr>
          <p:nvPr/>
        </p:nvCxnSpPr>
        <p:spPr bwMode="auto">
          <a:xfrm>
            <a:off x="1007741" y="545195"/>
            <a:ext cx="2908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A27C564-94DF-48BA-AB43-E9C3AA315436}"/>
              </a:ext>
            </a:extLst>
          </p:cNvPr>
          <p:cNvSpPr/>
          <p:nvPr/>
        </p:nvSpPr>
        <p:spPr bwMode="auto">
          <a:xfrm>
            <a:off x="3941329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8ED7D9-750F-4096-A976-0A67FAFCACF0}"/>
              </a:ext>
            </a:extLst>
          </p:cNvPr>
          <p:cNvSpPr/>
          <p:nvPr/>
        </p:nvSpPr>
        <p:spPr bwMode="auto">
          <a:xfrm>
            <a:off x="884834" y="51217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D9C85A2-28C1-42F8-B971-90A87B1ED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81" y="725424"/>
            <a:ext cx="2852928" cy="602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53BEAC2-F8D9-4036-AB15-10DBB0B44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6" y="725424"/>
            <a:ext cx="2852928" cy="602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F39AC02-A16B-4D49-80DE-162DDA000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84" y="725424"/>
            <a:ext cx="2852928" cy="6022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6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Pages>8</Pages>
  <Words>1189</Words>
  <Characters>0</Characters>
  <Application>Microsoft Office PowerPoint</Application>
  <DocSecurity>0</DocSecurity>
  <PresentationFormat>와이드스크린</PresentationFormat>
  <Lines>0</Lines>
  <Paragraphs>259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굴림</vt:lpstr>
      <vt:lpstr>KoPubWorld돋움체 Medium</vt:lpstr>
      <vt:lpstr>Wingdings</vt:lpstr>
      <vt:lpstr>Abadi</vt:lpstr>
      <vt:lpstr>Arial</vt:lpstr>
      <vt:lpstr>HY견고딕</vt:lpstr>
      <vt:lpstr>한컴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tao</cp:lastModifiedBy>
  <cp:revision>85</cp:revision>
  <dcterms:modified xsi:type="dcterms:W3CDTF">2020-07-22T13:32:20Z</dcterms:modified>
</cp:coreProperties>
</file>